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6"/>
  </p:notesMasterIdLst>
  <p:handoutMasterIdLst>
    <p:handoutMasterId r:id="rId67"/>
  </p:handoutMasterIdLst>
  <p:sldIdLst>
    <p:sldId id="258" r:id="rId2"/>
    <p:sldId id="307" r:id="rId3"/>
    <p:sldId id="309" r:id="rId4"/>
    <p:sldId id="308" r:id="rId5"/>
    <p:sldId id="310" r:id="rId6"/>
    <p:sldId id="311" r:id="rId7"/>
    <p:sldId id="314" r:id="rId8"/>
    <p:sldId id="312" r:id="rId9"/>
    <p:sldId id="313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6" r:id="rId21"/>
    <p:sldId id="325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68"/>
    </p:embeddedFont>
    <p:embeddedFont>
      <p:font typeface="나눔손글씨 펜" panose="020B0600000101010101" charset="-127"/>
      <p:regular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4" autoAdjust="0"/>
    <p:restoredTop sz="94660"/>
  </p:normalViewPr>
  <p:slideViewPr>
    <p:cSldViewPr>
      <p:cViewPr varScale="1">
        <p:scale>
          <a:sx n="110" d="100"/>
          <a:sy n="110" d="100"/>
        </p:scale>
        <p:origin x="181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7EA4F-E52F-483E-87D5-3C4B721D7C8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55EBA-934E-483F-8030-D9FCCBE7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2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2022-07-14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dirty="0"/>
              <a:t>OpenCV - Introduction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이미지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2060848"/>
            <a:ext cx="8784976" cy="1872208"/>
          </a:xfrm>
        </p:spPr>
        <p:txBody>
          <a:bodyPr/>
          <a:lstStyle/>
          <a:p>
            <a:r>
              <a:rPr lang="ko-KR" altLang="en-US" sz="1400" dirty="0"/>
              <a:t>이미지 표시 함수</a:t>
            </a:r>
            <a:r>
              <a:rPr lang="en-US" altLang="ko-KR" sz="1400" dirty="0"/>
              <a:t>(cv2.imshow)</a:t>
            </a:r>
            <a:r>
              <a:rPr lang="ko-KR" altLang="en-US" sz="1400" dirty="0"/>
              <a:t>와 키 입력 대기 함수</a:t>
            </a:r>
            <a:r>
              <a:rPr lang="en-US" altLang="ko-KR" sz="1400" dirty="0"/>
              <a:t>(cv2.waitkey)</a:t>
            </a:r>
            <a:r>
              <a:rPr lang="ko-KR" altLang="en-US" sz="1400" dirty="0"/>
              <a:t>로 윈도우 창에 이미지를 띄울 수 있음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키 입력 대기 함수를 사용하지 않을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윈도우 창이 유지되지 않고 프로그램이 종료됩니다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키 입력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모든 윈도우 창 제거 함수</a:t>
            </a:r>
            <a:r>
              <a:rPr lang="en-US" altLang="ko-KR" sz="1400" dirty="0"/>
              <a:t>(cv2.destroyAllWindows)</a:t>
            </a:r>
            <a:r>
              <a:rPr lang="ko-KR" altLang="en-US" sz="1400" dirty="0"/>
              <a:t>를 이용하여 모든 윈도우 창을 닫습니다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FBEB5-849F-0615-958E-8BC980D2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2667372" cy="1076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05D119-5BE8-0320-066D-F0EFD7A7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40" y="3280353"/>
            <a:ext cx="3191320" cy="78115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54F7630-A18E-8BA2-F450-CCB4517B2428}"/>
              </a:ext>
            </a:extLst>
          </p:cNvPr>
          <p:cNvSpPr txBox="1">
            <a:spLocks/>
          </p:cNvSpPr>
          <p:nvPr/>
        </p:nvSpPr>
        <p:spPr bwMode="auto">
          <a:xfrm>
            <a:off x="179512" y="4169407"/>
            <a:ext cx="8784976" cy="78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height, width , channel = </a:t>
            </a:r>
            <a:r>
              <a:rPr lang="en-US" altLang="ko-KR" sz="1400" dirty="0" err="1"/>
              <a:t>image.shape</a:t>
            </a:r>
            <a:r>
              <a:rPr lang="ko-KR" altLang="en-US" sz="1400" dirty="0"/>
              <a:t>를 이용하여 해당 이미지의 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채널의 값을 확인</a:t>
            </a:r>
            <a:endParaRPr lang="en-US" altLang="ko-KR" sz="1400" dirty="0"/>
          </a:p>
          <a:p>
            <a:r>
              <a:rPr lang="ko-KR" altLang="en-US" sz="1400" dirty="0"/>
              <a:t>이미지의 속성은 크기</a:t>
            </a:r>
            <a:r>
              <a:rPr lang="en-US" altLang="ko-KR" sz="1400" dirty="0"/>
              <a:t>, </a:t>
            </a:r>
            <a:r>
              <a:rPr lang="ko-KR" altLang="en-US" sz="1400" dirty="0"/>
              <a:t>정밀도</a:t>
            </a:r>
            <a:r>
              <a:rPr lang="en-US" altLang="ko-KR" sz="1400" dirty="0"/>
              <a:t>, </a:t>
            </a:r>
            <a:r>
              <a:rPr lang="ko-KR" altLang="en-US" sz="1400" dirty="0"/>
              <a:t>채널을 주요한 속성으로 사용</a:t>
            </a:r>
            <a:endParaRPr lang="en-US" altLang="ko-KR" sz="1400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B25FBF-6BB2-342E-898E-6F8662CE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048772"/>
            <a:ext cx="4608512" cy="1509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62AECE-768C-2E1D-DE9C-E620EBE17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4" y="3460667"/>
            <a:ext cx="872589" cy="5497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1564F1-398A-B490-6147-79F3CF29D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179" y="3415356"/>
            <a:ext cx="1552792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4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대칭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7CACD-6EDF-CB08-C666-7632E398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42298"/>
            <a:ext cx="5148064" cy="28996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01A62D-0295-85D4-5282-674FA657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289" y="3573016"/>
            <a:ext cx="4896544" cy="29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대칭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7045" y="937461"/>
            <a:ext cx="8784976" cy="432048"/>
          </a:xfrm>
        </p:spPr>
        <p:txBody>
          <a:bodyPr/>
          <a:lstStyle/>
          <a:p>
            <a:r>
              <a:rPr lang="ko-KR" altLang="en-US" sz="1400" dirty="0"/>
              <a:t>대칭</a:t>
            </a:r>
            <a:r>
              <a:rPr lang="en-US" altLang="ko-KR" sz="1400" dirty="0"/>
              <a:t>(Flip)</a:t>
            </a:r>
            <a:r>
              <a:rPr lang="ko-KR" altLang="en-US" sz="1400" dirty="0"/>
              <a:t>은 기하학적인 측면에서 반사</a:t>
            </a:r>
            <a:r>
              <a:rPr lang="en-US" altLang="ko-KR" sz="1400" dirty="0"/>
              <a:t>(reflection)</a:t>
            </a:r>
            <a:r>
              <a:rPr lang="ko-KR" altLang="en-US" sz="1400" dirty="0"/>
              <a:t>의 의미를 갖습니다</a:t>
            </a:r>
            <a:r>
              <a:rPr lang="en-US" altLang="ko-KR" sz="1400" dirty="0"/>
              <a:t>..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8581BB-7DBF-B195-9A28-DA059C24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82266"/>
            <a:ext cx="4680521" cy="2678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1DA156-12B9-A2A2-AA11-1E45CE9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366873"/>
            <a:ext cx="4782217" cy="523948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DEC5DA0-F81B-16AA-F1D1-4F4C5CFD5139}"/>
              </a:ext>
            </a:extLst>
          </p:cNvPr>
          <p:cNvSpPr txBox="1">
            <a:spLocks/>
          </p:cNvSpPr>
          <p:nvPr/>
        </p:nvSpPr>
        <p:spPr bwMode="auto">
          <a:xfrm>
            <a:off x="179512" y="5043686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이미지 입력 함수</a:t>
            </a:r>
            <a:r>
              <a:rPr lang="en-US" altLang="ko-KR" sz="1400" dirty="0"/>
              <a:t>(cv2.imread)</a:t>
            </a:r>
            <a:r>
              <a:rPr lang="ko-KR" altLang="en-US" sz="1400" dirty="0"/>
              <a:t>를 통해 원본 이미지로 사용할 </a:t>
            </a:r>
            <a:r>
              <a:rPr lang="en-US" altLang="ko-KR" sz="1400" dirty="0" err="1"/>
              <a:t>src</a:t>
            </a:r>
            <a:r>
              <a:rPr lang="ko-KR" altLang="en-US" sz="1400" dirty="0"/>
              <a:t>를 선언하고 로컬 경로에서 이미지 파일을 읽어 옵니다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1028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대칭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4353" y="1473001"/>
            <a:ext cx="8784976" cy="432048"/>
          </a:xfrm>
        </p:spPr>
        <p:txBody>
          <a:bodyPr/>
          <a:lstStyle/>
          <a:p>
            <a:r>
              <a:rPr lang="ko-KR" altLang="en-US" sz="1400" dirty="0"/>
              <a:t>대칭 함수</a:t>
            </a:r>
            <a:r>
              <a:rPr lang="en-US" altLang="ko-KR" sz="1400" dirty="0"/>
              <a:t>(cv2.flip)</a:t>
            </a:r>
            <a:r>
              <a:rPr lang="ko-KR" altLang="en-US" sz="1400" dirty="0"/>
              <a:t>로 이미지를 </a:t>
            </a:r>
            <a:r>
              <a:rPr lang="ko-KR" altLang="en-US" sz="1400" dirty="0" err="1"/>
              <a:t>대칭할</a:t>
            </a:r>
            <a:r>
              <a:rPr lang="ko-KR" altLang="en-US" sz="1400" dirty="0"/>
              <a:t>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cv2.flip(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flipCode</a:t>
            </a:r>
            <a:r>
              <a:rPr lang="en-US" altLang="ko-KR" sz="1400" dirty="0"/>
              <a:t>)</a:t>
            </a:r>
            <a:r>
              <a:rPr lang="ko-KR" altLang="en-US" sz="1400" dirty="0"/>
              <a:t>는 원본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</a:t>
            </a:r>
            <a:r>
              <a:rPr lang="ko-KR" altLang="en-US" sz="1400" dirty="0"/>
              <a:t>에 대칭 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flipCode</a:t>
            </a:r>
            <a:r>
              <a:rPr lang="en-US" altLang="ko-KR" sz="1400" dirty="0"/>
              <a:t>)</a:t>
            </a:r>
            <a:r>
              <a:rPr lang="ko-KR" altLang="en-US" sz="1400" dirty="0"/>
              <a:t>을 기준으로 </a:t>
            </a:r>
            <a:r>
              <a:rPr lang="ko-KR" altLang="en-US" sz="1400" dirty="0" err="1"/>
              <a:t>대칭한</a:t>
            </a:r>
            <a:r>
              <a:rPr lang="ko-KR" altLang="en-US" sz="1400" dirty="0"/>
              <a:t>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대칭 축은 상수를 입력해 </a:t>
            </a:r>
            <a:r>
              <a:rPr lang="ko-KR" altLang="en-US" sz="1400" dirty="0" err="1"/>
              <a:t>대칭할</a:t>
            </a:r>
            <a:r>
              <a:rPr lang="ko-KR" altLang="en-US" sz="1400" dirty="0"/>
              <a:t> 축을 설정할 수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000" dirty="0" err="1"/>
              <a:t>flipCode</a:t>
            </a:r>
            <a:r>
              <a:rPr lang="en-US" altLang="ko-KR" sz="1000" dirty="0"/>
              <a:t> &lt; 0</a:t>
            </a:r>
            <a:r>
              <a:rPr lang="ko-KR" altLang="en-US" sz="1000" dirty="0"/>
              <a:t>은 </a:t>
            </a:r>
            <a:r>
              <a:rPr lang="en-US" altLang="ko-KR" sz="1000" dirty="0"/>
              <a:t>XY </a:t>
            </a:r>
            <a:r>
              <a:rPr lang="ko-KR" altLang="en-US" sz="1000" dirty="0"/>
              <a:t>축 대칭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 대칭</a:t>
            </a:r>
            <a:r>
              <a:rPr lang="en-US" altLang="ko-KR" sz="1000" dirty="0"/>
              <a:t>)</a:t>
            </a:r>
            <a:r>
              <a:rPr lang="ko-KR" altLang="en-US" sz="1000" dirty="0"/>
              <a:t>을 적용합니다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00" dirty="0" err="1"/>
              <a:t>flipCode</a:t>
            </a:r>
            <a:r>
              <a:rPr lang="en-US" altLang="ko-KR" sz="1000" dirty="0"/>
              <a:t> = 0</a:t>
            </a:r>
            <a:r>
              <a:rPr lang="ko-KR" altLang="en-US" sz="1000" dirty="0"/>
              <a:t>은 </a:t>
            </a:r>
            <a:r>
              <a:rPr lang="en-US" altLang="ko-KR" sz="1000" dirty="0"/>
              <a:t>X </a:t>
            </a:r>
            <a:r>
              <a:rPr lang="ko-KR" altLang="en-US" sz="1000" dirty="0"/>
              <a:t>축 대칭</a:t>
            </a:r>
            <a:r>
              <a:rPr lang="en-US" altLang="ko-KR" sz="1000" dirty="0"/>
              <a:t>(</a:t>
            </a:r>
            <a:r>
              <a:rPr lang="ko-KR" altLang="en-US" sz="1000" dirty="0"/>
              <a:t>상하 대칭</a:t>
            </a:r>
            <a:r>
              <a:rPr lang="en-US" altLang="ko-KR" sz="1000" dirty="0"/>
              <a:t>)</a:t>
            </a:r>
            <a:r>
              <a:rPr lang="ko-KR" altLang="en-US" sz="1000" dirty="0"/>
              <a:t>을 적용합니다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00" dirty="0" err="1"/>
              <a:t>flipCode</a:t>
            </a:r>
            <a:r>
              <a:rPr lang="en-US" altLang="ko-KR" sz="1000" dirty="0"/>
              <a:t> &gt; 0</a:t>
            </a:r>
            <a:r>
              <a:rPr lang="ko-KR" altLang="en-US" sz="1000" dirty="0"/>
              <a:t>은 </a:t>
            </a:r>
            <a:r>
              <a:rPr lang="en-US" altLang="ko-KR" sz="1000" dirty="0"/>
              <a:t>Y </a:t>
            </a:r>
            <a:r>
              <a:rPr lang="ko-KR" altLang="en-US" sz="1000" dirty="0"/>
              <a:t>축 대칭</a:t>
            </a:r>
            <a:r>
              <a:rPr lang="en-US" altLang="ko-KR" sz="1000" dirty="0"/>
              <a:t>(</a:t>
            </a:r>
            <a:r>
              <a:rPr lang="ko-KR" altLang="en-US" sz="1000" dirty="0"/>
              <a:t>좌우 대칭</a:t>
            </a:r>
            <a:r>
              <a:rPr lang="en-US" altLang="ko-KR" sz="1000" dirty="0"/>
              <a:t>)</a:t>
            </a:r>
            <a:r>
              <a:rPr lang="ko-KR" altLang="en-US" sz="1000" dirty="0"/>
              <a:t>을 적용합니다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8C46E-7469-19AA-4D30-4DF1F0EE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93" y="884837"/>
            <a:ext cx="2143424" cy="552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A51484-96AD-407D-7C74-FB133249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0" y="3616149"/>
            <a:ext cx="2522909" cy="146903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469E2F7-F10F-2800-9200-55119372C846}"/>
              </a:ext>
            </a:extLst>
          </p:cNvPr>
          <p:cNvSpPr txBox="1">
            <a:spLocks/>
          </p:cNvSpPr>
          <p:nvPr/>
        </p:nvSpPr>
        <p:spPr bwMode="auto">
          <a:xfrm>
            <a:off x="107504" y="5085184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이미지 표시 함수</a:t>
            </a:r>
            <a:r>
              <a:rPr lang="en-US" altLang="ko-KR" sz="1400" dirty="0"/>
              <a:t>(cv2.imshow)</a:t>
            </a:r>
            <a:r>
              <a:rPr lang="ko-KR" altLang="en-US" sz="1400" dirty="0"/>
              <a:t>와 키 입력 대기 함수</a:t>
            </a:r>
            <a:r>
              <a:rPr lang="en-US" altLang="ko-KR" sz="1400" dirty="0"/>
              <a:t>(cv2.waitkey)</a:t>
            </a:r>
            <a:r>
              <a:rPr lang="ko-KR" altLang="en-US" sz="1400" dirty="0"/>
              <a:t>로 윈도우 창에 이미지를 띄움</a:t>
            </a:r>
            <a:endParaRPr lang="en-US" altLang="ko-KR" sz="1400" dirty="0"/>
          </a:p>
          <a:p>
            <a:r>
              <a:rPr lang="ko-KR" altLang="en-US" sz="1400" dirty="0"/>
              <a:t>이미지 표시 함수는 여러 개의 윈도우 창을 띄울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동일한 이미지도 여러 개의 윈도우 창으로도 띄울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윈도우 창의 제목은 중복되지 않게 작성합니다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키 입력 대기 함수로 키가 입력될 때 까지 윈도우 창이 유지되도록 구성합니다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키 입력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모든 윈도우 창 제거 함수</a:t>
            </a:r>
            <a:r>
              <a:rPr lang="en-US" altLang="ko-KR" sz="1400" dirty="0"/>
              <a:t>(cv2.destroyAllWindows)</a:t>
            </a:r>
            <a:r>
              <a:rPr lang="ko-KR" altLang="en-US" sz="1400" dirty="0"/>
              <a:t>를 이용하여 모든 윈도우 창을 닫습니다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1157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회전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143674-3917-BAC7-8A6A-E9EC4B25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4644008" cy="3111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F881FF-E494-AE12-2BF7-83C98728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068960"/>
            <a:ext cx="5020096" cy="33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회전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7045" y="937461"/>
            <a:ext cx="8784976" cy="432048"/>
          </a:xfrm>
        </p:spPr>
        <p:txBody>
          <a:bodyPr/>
          <a:lstStyle/>
          <a:p>
            <a:r>
              <a:rPr lang="ko-KR" altLang="en-US" sz="1400" dirty="0"/>
              <a:t>회전</a:t>
            </a:r>
            <a:r>
              <a:rPr lang="en-US" altLang="ko-KR" sz="1400" dirty="0"/>
              <a:t>(Rotate)</a:t>
            </a:r>
            <a:r>
              <a:rPr lang="ko-KR" altLang="en-US" sz="1400" dirty="0"/>
              <a:t>은 선형 변환 중 하나에 포함되며</a:t>
            </a:r>
            <a:r>
              <a:rPr lang="en-US" altLang="ko-KR" sz="1400" dirty="0"/>
              <a:t>, </a:t>
            </a:r>
            <a:r>
              <a:rPr lang="ko-KR" altLang="en-US" sz="1400" dirty="0"/>
              <a:t>회전 변환 행렬</a:t>
            </a:r>
            <a:r>
              <a:rPr lang="en-US" altLang="ko-KR" sz="1400" dirty="0"/>
              <a:t>(Rotation matrix)</a:t>
            </a:r>
            <a:r>
              <a:rPr lang="ko-KR" altLang="en-US" sz="1400" dirty="0"/>
              <a:t>을 통해 변환이 진행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84896-51F9-3DBC-4539-7ADFB6A7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5306165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FECAA0-B4F3-1CF4-CC36-78232F9F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247451"/>
            <a:ext cx="3105583" cy="55252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5E145BD-48E6-B611-0401-8F5C6152BB79}"/>
              </a:ext>
            </a:extLst>
          </p:cNvPr>
          <p:cNvSpPr txBox="1">
            <a:spLocks/>
          </p:cNvSpPr>
          <p:nvPr/>
        </p:nvSpPr>
        <p:spPr bwMode="auto">
          <a:xfrm>
            <a:off x="179512" y="5924264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height, width, channel = </a:t>
            </a:r>
            <a:r>
              <a:rPr lang="en-US" altLang="ko-KR" sz="1400" dirty="0" err="1"/>
              <a:t>src.shape</a:t>
            </a:r>
            <a:r>
              <a:rPr lang="ko-KR" altLang="en-US" sz="1400" dirty="0"/>
              <a:t>를 이용하여 해당 이미지의 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채널의 값을 저장합니다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높이와 너비를 이용하여 회전 중심점을 설정합니다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0790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회전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7504" y="1554618"/>
            <a:ext cx="8784976" cy="432048"/>
          </a:xfrm>
        </p:spPr>
        <p:txBody>
          <a:bodyPr/>
          <a:lstStyle/>
          <a:p>
            <a:r>
              <a:rPr lang="ko-KR" altLang="en-US" sz="1400" dirty="0"/>
              <a:t>회전 행렬 생성 함수</a:t>
            </a:r>
            <a:r>
              <a:rPr lang="en-US" altLang="ko-KR" sz="1400" dirty="0"/>
              <a:t>(cv2.getRotationMatrix2D)</a:t>
            </a:r>
            <a:r>
              <a:rPr lang="ko-KR" altLang="en-US" sz="1400" dirty="0"/>
              <a:t>로 회전 변환 행렬을 계산합니다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matrix = cv2.getRotationMatrix2D(center, angle, scale)</a:t>
            </a:r>
            <a:r>
              <a:rPr lang="ko-KR" altLang="en-US" sz="1400" dirty="0"/>
              <a:t>는 중심점</a:t>
            </a:r>
            <a:r>
              <a:rPr lang="en-US" altLang="ko-KR" sz="1400" dirty="0"/>
              <a:t>(center), </a:t>
            </a:r>
            <a:r>
              <a:rPr lang="ko-KR" altLang="en-US" sz="1400" dirty="0"/>
              <a:t>각도</a:t>
            </a:r>
            <a:r>
              <a:rPr lang="en-US" altLang="ko-KR" sz="1400" dirty="0"/>
              <a:t>(angle), </a:t>
            </a:r>
            <a:r>
              <a:rPr lang="ko-KR" altLang="en-US" sz="1400" dirty="0"/>
              <a:t>비율</a:t>
            </a:r>
            <a:r>
              <a:rPr lang="en-US" altLang="ko-KR" sz="1400" dirty="0"/>
              <a:t>(scale)</a:t>
            </a:r>
            <a:r>
              <a:rPr lang="ko-KR" altLang="en-US" sz="1400" dirty="0"/>
              <a:t>로 매핑 변환 행렬</a:t>
            </a:r>
            <a:r>
              <a:rPr lang="en-US" altLang="ko-KR" sz="1400" dirty="0"/>
              <a:t>(matrix)</a:t>
            </a:r>
            <a:r>
              <a:rPr lang="ko-KR" altLang="en-US" sz="1400" dirty="0"/>
              <a:t>을 생성합니다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중심점</a:t>
            </a:r>
            <a:r>
              <a:rPr lang="en-US" altLang="ko-KR" sz="1400" dirty="0"/>
              <a:t>(center)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튜플</a:t>
            </a:r>
            <a:r>
              <a:rPr lang="en-US" altLang="ko-KR" sz="1400" dirty="0"/>
              <a:t>(Tuple) </a:t>
            </a:r>
            <a:r>
              <a:rPr lang="ko-KR" altLang="en-US" sz="1400" dirty="0"/>
              <a:t>형태로 사용하며 회전의 기준점을 설정합니다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각도</a:t>
            </a:r>
            <a:r>
              <a:rPr lang="en-US" altLang="ko-KR" sz="1400" dirty="0"/>
              <a:t>(angle)</a:t>
            </a:r>
            <a:r>
              <a:rPr lang="ko-KR" altLang="en-US" sz="1400" dirty="0"/>
              <a:t>는 중심점을 기준으로 회전할 각도를 설정합니다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비율</a:t>
            </a:r>
            <a:r>
              <a:rPr lang="en-US" altLang="ko-KR" sz="1400" dirty="0"/>
              <a:t>(scale)</a:t>
            </a:r>
            <a:r>
              <a:rPr lang="ko-KR" altLang="en-US" sz="1400" dirty="0"/>
              <a:t>은 이미지의 확대 및 축소 비율을 설정합니다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F156B-09A8-74C3-44A4-44DE1165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363323" cy="552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04254-9C06-1817-600C-C496A2AD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779445"/>
            <a:ext cx="4458322" cy="55252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6B723D2-F812-3325-44E4-9C9ECA346A44}"/>
              </a:ext>
            </a:extLst>
          </p:cNvPr>
          <p:cNvSpPr txBox="1">
            <a:spLocks/>
          </p:cNvSpPr>
          <p:nvPr/>
        </p:nvSpPr>
        <p:spPr bwMode="auto">
          <a:xfrm>
            <a:off x="181603" y="4509120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/>
              <a:t>아핀</a:t>
            </a:r>
            <a:r>
              <a:rPr lang="ko-KR" altLang="en-US" sz="1400" dirty="0"/>
              <a:t> 변환 함수</a:t>
            </a:r>
            <a:r>
              <a:rPr lang="en-US" altLang="ko-KR" sz="1400" dirty="0"/>
              <a:t>(cv2.warpAffine)</a:t>
            </a:r>
            <a:r>
              <a:rPr lang="ko-KR" altLang="en-US" sz="1400" dirty="0"/>
              <a:t>로 회전 변환을 계산합니다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cv2.warpAffine(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M, </a:t>
            </a:r>
            <a:r>
              <a:rPr lang="en-US" altLang="ko-KR" sz="1400" dirty="0" err="1"/>
              <a:t>dsize</a:t>
            </a:r>
            <a:r>
              <a:rPr lang="en-US" altLang="ko-KR" sz="1400" dirty="0"/>
              <a:t>)</a:t>
            </a:r>
            <a:r>
              <a:rPr lang="ko-KR" altLang="en-US" sz="1400" dirty="0"/>
              <a:t>는 원본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</a:t>
            </a:r>
            <a:r>
              <a:rPr lang="ko-KR" altLang="en-US" sz="1400" dirty="0"/>
              <a:t>에 </a:t>
            </a:r>
            <a:r>
              <a:rPr lang="en-US" altLang="ko-KR" sz="1400" dirty="0"/>
              <a:t>M(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맵 행렬</a:t>
            </a:r>
            <a:r>
              <a:rPr lang="en-US" altLang="ko-KR" sz="1400" dirty="0"/>
              <a:t>)</a:t>
            </a:r>
            <a:r>
              <a:rPr lang="ko-KR" altLang="en-US" sz="1400" dirty="0"/>
              <a:t>을 적용하고 출력 이미지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dsize</a:t>
            </a:r>
            <a:r>
              <a:rPr lang="en-US" altLang="ko-KR" sz="1400" dirty="0"/>
              <a:t>)</a:t>
            </a:r>
            <a:r>
              <a:rPr lang="ko-KR" altLang="en-US" sz="1400" dirty="0"/>
              <a:t>로 변형해서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아핀</a:t>
            </a:r>
            <a:r>
              <a:rPr lang="ko-KR" altLang="en-US" sz="1400" dirty="0"/>
              <a:t> 맵 행렬</a:t>
            </a:r>
            <a:r>
              <a:rPr lang="en-US" altLang="ko-KR" sz="1400" dirty="0"/>
              <a:t>(M)</a:t>
            </a:r>
            <a:r>
              <a:rPr lang="ko-KR" altLang="en-US" sz="1400" dirty="0"/>
              <a:t>은 회전 행렬 생성 함수에서 반환된 매핑 변환 행렬을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출력 이미지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dsize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튜플</a:t>
            </a:r>
            <a:r>
              <a:rPr lang="en-US" altLang="ko-KR" sz="1400" dirty="0"/>
              <a:t>(Tuple) </a:t>
            </a:r>
            <a:r>
              <a:rPr lang="ko-KR" altLang="en-US" sz="1400" dirty="0"/>
              <a:t>형태로 사용하며 출력 이미지의 너비와 높이를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아핀</a:t>
            </a:r>
            <a:r>
              <a:rPr lang="ko-KR" altLang="en-US" sz="1400" dirty="0"/>
              <a:t> 맵 행렬에 따라 회전된 이미지를 반환합니다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176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B8AE7-56A3-90AD-A093-7A0E604F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0" y="980728"/>
            <a:ext cx="8433260" cy="52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7045" y="937461"/>
            <a:ext cx="8784976" cy="432048"/>
          </a:xfrm>
        </p:spPr>
        <p:txBody>
          <a:bodyPr/>
          <a:lstStyle/>
          <a:p>
            <a:r>
              <a:rPr lang="ko-KR" altLang="en-US" sz="1400" dirty="0"/>
              <a:t>알고리즘에서 요구하는 해상도가 있다면 입력 이미지의 크기를 변경해 영상 처리를 진행해야 함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검출하려는 객체가 너무 작거나 입력 이미지가 너무 큰 경우 입력 이미지 자체를 변환해서 영상 처리를 진행할 수도 있음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 확대와 축소는 이미지 피라미드</a:t>
            </a:r>
            <a:r>
              <a:rPr lang="en-US" altLang="ko-KR" sz="1400" dirty="0"/>
              <a:t>(Image pyramid)</a:t>
            </a:r>
            <a:r>
              <a:rPr lang="ko-KR" altLang="en-US" sz="1400" dirty="0"/>
              <a:t>를 활용해 이미지의 크기를 원하는 단계까지 </a:t>
            </a:r>
            <a:r>
              <a:rPr lang="ko-KR" altLang="en-US" sz="1400" dirty="0" err="1"/>
              <a:t>샘플링하는</a:t>
            </a:r>
            <a:r>
              <a:rPr lang="ko-KR" altLang="en-US" sz="1400" dirty="0"/>
              <a:t> 작업임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원본 이미지에서 크기를 확대하는 것을 업 샘플링</a:t>
            </a:r>
            <a:r>
              <a:rPr lang="en-US" altLang="ko-KR" sz="1400" dirty="0"/>
              <a:t>, </a:t>
            </a:r>
            <a:r>
              <a:rPr lang="ko-KR" altLang="en-US" sz="1400" dirty="0"/>
              <a:t>반대로 원본 이미지에서 크기를 축소하는 것을 다운 샘플링이라 함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9A210-0393-B785-BB61-8DA90D99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41663"/>
            <a:ext cx="6544588" cy="3372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0CBB2-9F98-A589-1CE0-E1BD8E64DE4D}"/>
              </a:ext>
            </a:extLst>
          </p:cNvPr>
          <p:cNvSpPr txBox="1"/>
          <p:nvPr/>
        </p:nvSpPr>
        <p:spPr>
          <a:xfrm>
            <a:off x="7022309" y="3573016"/>
            <a:ext cx="19797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이미지 확대 함수는 </a:t>
            </a:r>
            <a:r>
              <a:rPr lang="ko-KR" altLang="en-US" sz="1400" dirty="0" err="1"/>
              <a:t>BORDER_DEFAULT의</a:t>
            </a:r>
            <a:r>
              <a:rPr lang="ko-KR" altLang="en-US" sz="1400" dirty="0"/>
              <a:t> 픽셀 </a:t>
            </a:r>
            <a:r>
              <a:rPr lang="ko-KR" altLang="en-US" sz="1400" dirty="0" err="1"/>
              <a:t>외삽법만</a:t>
            </a:r>
            <a:r>
              <a:rPr lang="ko-KR" altLang="en-US" sz="1400" dirty="0"/>
              <a:t> 사용할 수 있습니다.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이미지 축소 함수는 </a:t>
            </a:r>
            <a:r>
              <a:rPr lang="ko-KR" altLang="en-US" sz="1400" dirty="0" err="1"/>
              <a:t>BORDER_CONSTANT의</a:t>
            </a:r>
            <a:r>
              <a:rPr lang="ko-KR" altLang="en-US" sz="1400" dirty="0"/>
              <a:t> 픽셀 </a:t>
            </a:r>
            <a:r>
              <a:rPr lang="ko-KR" altLang="en-US" sz="1400" dirty="0" err="1"/>
              <a:t>외삽법을</a:t>
            </a:r>
            <a:r>
              <a:rPr lang="ko-KR" altLang="en-US" sz="1400" dirty="0"/>
              <a:t> 제외한 나머지 플래그만 사용할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22036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435285"/>
            <a:ext cx="8784976" cy="432048"/>
          </a:xfrm>
        </p:spPr>
        <p:txBody>
          <a:bodyPr/>
          <a:lstStyle/>
          <a:p>
            <a:r>
              <a:rPr lang="en-US" altLang="ko-KR" sz="1400" dirty="0"/>
              <a:t>height, width, channel = </a:t>
            </a:r>
            <a:r>
              <a:rPr lang="en-US" altLang="ko-KR" sz="1400" dirty="0" err="1"/>
              <a:t>src.shape</a:t>
            </a:r>
            <a:r>
              <a:rPr lang="ko-KR" altLang="en-US" sz="1400" dirty="0"/>
              <a:t>를 이용하여 해당 이미지의 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채널의 값을 저장합니다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너비와 높이를 이용하여 출력 이미지 크기를 설정할 수 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87004F-B2A3-884D-52B7-827DC8BE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1284"/>
            <a:ext cx="2800741" cy="495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6F24AA-75D4-09D4-34BB-74BB8F14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64723"/>
            <a:ext cx="6611273" cy="48584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111A3C-F1FD-8CCB-79BC-A6CC409565CD}"/>
              </a:ext>
            </a:extLst>
          </p:cNvPr>
          <p:cNvSpPr txBox="1">
            <a:spLocks/>
          </p:cNvSpPr>
          <p:nvPr/>
        </p:nvSpPr>
        <p:spPr bwMode="auto">
          <a:xfrm>
            <a:off x="179512" y="2681291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height, width, channel = </a:t>
            </a:r>
            <a:r>
              <a:rPr lang="en-US" altLang="ko-KR" sz="1400" dirty="0" err="1"/>
              <a:t>src.shape</a:t>
            </a:r>
            <a:r>
              <a:rPr lang="ko-KR" altLang="en-US" sz="1400" dirty="0"/>
              <a:t>를 이용하여 해당 이미지의 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채널의 값을 저장합니다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너비와 높이를 이용하여 출력 이미지 크기를 설정할 수 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6E9FBF-2470-4E55-3466-5BD139E4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424870"/>
            <a:ext cx="6516009" cy="46679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57EF8CB-0F22-E586-1054-ABE72B370AA3}"/>
              </a:ext>
            </a:extLst>
          </p:cNvPr>
          <p:cNvSpPr txBox="1">
            <a:spLocks/>
          </p:cNvSpPr>
          <p:nvPr/>
        </p:nvSpPr>
        <p:spPr bwMode="auto">
          <a:xfrm>
            <a:off x="188048" y="3941518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이미지 확대 함수</a:t>
            </a:r>
            <a:r>
              <a:rPr lang="en-US" altLang="ko-KR" sz="1400" dirty="0"/>
              <a:t>(cv2.pyrUp)</a:t>
            </a:r>
            <a:r>
              <a:rPr lang="ko-KR" altLang="en-US" sz="1400" dirty="0"/>
              <a:t>로 이미지를 </a:t>
            </a:r>
            <a:r>
              <a:rPr lang="en-US" altLang="ko-KR" sz="1400" dirty="0"/>
              <a:t>2</a:t>
            </a:r>
            <a:r>
              <a:rPr lang="ko-KR" altLang="en-US" sz="1400" dirty="0"/>
              <a:t>배 확대할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cv2.pyrUp(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dstSize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borderType</a:t>
            </a:r>
            <a:r>
              <a:rPr lang="en-US" altLang="ko-KR" sz="1400" dirty="0"/>
              <a:t>)</a:t>
            </a:r>
            <a:r>
              <a:rPr lang="ko-KR" altLang="en-US" sz="1400" dirty="0"/>
              <a:t>는 입력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), </a:t>
            </a:r>
            <a:r>
              <a:rPr lang="ko-KR" altLang="en-US" sz="1400" dirty="0"/>
              <a:t>출력 이미지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dstSize</a:t>
            </a:r>
            <a:r>
              <a:rPr lang="en-US" altLang="ko-KR" sz="1400" dirty="0"/>
              <a:t>), </a:t>
            </a:r>
            <a:r>
              <a:rPr lang="ko-KR" altLang="en-US" sz="1400" dirty="0"/>
              <a:t>테두리 </a:t>
            </a:r>
            <a:r>
              <a:rPr lang="ko-KR" altLang="en-US" sz="1400" dirty="0" err="1"/>
              <a:t>외삽법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borderType</a:t>
            </a:r>
            <a:r>
              <a:rPr lang="en-US" altLang="ko-KR" sz="1400" dirty="0"/>
              <a:t>)</a:t>
            </a:r>
            <a:r>
              <a:rPr lang="ko-KR" altLang="en-US" sz="1400" dirty="0"/>
              <a:t>으로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을 생성합니다</a:t>
            </a:r>
            <a:r>
              <a:rPr lang="en-US" altLang="ko-KR" sz="14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13F184-006A-831B-66A3-7DA08606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77" y="5078767"/>
            <a:ext cx="2191056" cy="485843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DED33B5-E478-7AF3-872E-3EF31424D5C8}"/>
              </a:ext>
            </a:extLst>
          </p:cNvPr>
          <p:cNvSpPr txBox="1">
            <a:spLocks/>
          </p:cNvSpPr>
          <p:nvPr/>
        </p:nvSpPr>
        <p:spPr bwMode="auto">
          <a:xfrm>
            <a:off x="179512" y="5586051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이미지 축소 함수</a:t>
            </a:r>
            <a:r>
              <a:rPr lang="en-US" altLang="ko-KR" sz="1400" dirty="0"/>
              <a:t>(cv2.pyrUp)</a:t>
            </a:r>
            <a:r>
              <a:rPr lang="ko-KR" altLang="en-US" sz="1400" dirty="0"/>
              <a:t>로 이미지를 </a:t>
            </a:r>
            <a:r>
              <a:rPr lang="en-US" altLang="ko-KR" sz="1400" dirty="0"/>
              <a:t>2</a:t>
            </a:r>
            <a:r>
              <a:rPr lang="ko-KR" altLang="en-US" sz="1400" dirty="0"/>
              <a:t>배 축소할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cv2.pyrDown(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dstSize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borderType</a:t>
            </a:r>
            <a:r>
              <a:rPr lang="en-US" altLang="ko-KR" sz="1400" dirty="0"/>
              <a:t>)</a:t>
            </a:r>
            <a:r>
              <a:rPr lang="ko-KR" altLang="en-US" sz="1400" dirty="0"/>
              <a:t>는 입력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), </a:t>
            </a:r>
            <a:r>
              <a:rPr lang="ko-KR" altLang="en-US" sz="1400" dirty="0"/>
              <a:t>출력 이미지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dstSize</a:t>
            </a:r>
            <a:r>
              <a:rPr lang="en-US" altLang="ko-KR" sz="1400" dirty="0"/>
              <a:t>), </a:t>
            </a:r>
            <a:r>
              <a:rPr lang="ko-KR" altLang="en-US" sz="1400" dirty="0"/>
              <a:t>테두리 </a:t>
            </a:r>
            <a:r>
              <a:rPr lang="ko-KR" altLang="en-US" sz="1400" dirty="0" err="1"/>
              <a:t>외삽법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borderType</a:t>
            </a:r>
            <a:r>
              <a:rPr lang="en-US" altLang="ko-KR" sz="1400" dirty="0"/>
              <a:t>)</a:t>
            </a:r>
            <a:r>
              <a:rPr lang="ko-KR" altLang="en-US" sz="1400" dirty="0"/>
              <a:t>으로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을 생성합니다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584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OpenCV </a:t>
            </a:r>
            <a:r>
              <a:rPr lang="ko-KR" altLang="en-US" dirty="0"/>
              <a:t>설치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컴퓨터 비전을 위한 </a:t>
            </a:r>
            <a:r>
              <a:rPr lang="en-US" altLang="ko-KR" dirty="0"/>
              <a:t>OpenCV</a:t>
            </a:r>
          </a:p>
          <a:p>
            <a:pPr lvl="1"/>
            <a:r>
              <a:rPr lang="ko-KR" altLang="en-US" dirty="0"/>
              <a:t>영상 처리와 컴퓨터 비전을 위한 오픈소스 라이브러리 </a:t>
            </a:r>
            <a:endParaRPr lang="en-US" altLang="ko-KR" dirty="0"/>
          </a:p>
          <a:p>
            <a:pPr lvl="1"/>
            <a:r>
              <a:rPr lang="en-US" altLang="ko-KR" dirty="0"/>
              <a:t>C, C++, Python </a:t>
            </a:r>
            <a:r>
              <a:rPr lang="ko-KR" altLang="en-US" dirty="0"/>
              <a:t>등에서 사용 가능</a:t>
            </a:r>
            <a:endParaRPr lang="en-US" altLang="ko-KR" dirty="0"/>
          </a:p>
          <a:p>
            <a:pPr lvl="1"/>
            <a:r>
              <a:rPr lang="ko-KR" altLang="en-US" dirty="0" err="1"/>
              <a:t>파이참</a:t>
            </a:r>
            <a:r>
              <a:rPr lang="ko-KR" altLang="en-US" dirty="0"/>
              <a:t> </a:t>
            </a:r>
            <a:r>
              <a:rPr lang="en-US" altLang="ko-KR" dirty="0"/>
              <a:t>– settings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  <a:r>
              <a:rPr lang="ko-KR" altLang="en-US" dirty="0"/>
              <a:t>을 검색하여 설치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25F69-124A-03C4-4BDA-E4BD7601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2" y="2587490"/>
            <a:ext cx="7380312" cy="41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3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크기조절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152307-585F-4DF9-344F-BBDB9A0B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122900" cy="558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48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크기조절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80728"/>
            <a:ext cx="8784976" cy="432048"/>
          </a:xfrm>
        </p:spPr>
        <p:txBody>
          <a:bodyPr/>
          <a:lstStyle/>
          <a:p>
            <a:r>
              <a:rPr lang="ko-KR" altLang="en-US" sz="1400" dirty="0"/>
              <a:t>이미지를 확대하는 경우에는 픽셀에 대한 </a:t>
            </a:r>
            <a:r>
              <a:rPr lang="ko-KR" altLang="en-US" sz="1400" dirty="0" err="1"/>
              <a:t>보간법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이미지를 축소하는 경우에는 픽셀에 대한 병합법이 수행됩니다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 피라미드는 </a:t>
            </a:r>
            <a:r>
              <a:rPr lang="en-US" altLang="ko-KR" sz="1400" dirty="0"/>
              <a:t>2</a:t>
            </a:r>
            <a:r>
              <a:rPr lang="ko-KR" altLang="en-US" sz="1400" dirty="0"/>
              <a:t>배로 확대하거나 축소하는 경우만 가능하므로</a:t>
            </a:r>
            <a:r>
              <a:rPr lang="en-US" altLang="ko-KR" sz="1400" dirty="0"/>
              <a:t>, </a:t>
            </a:r>
            <a:r>
              <a:rPr lang="ko-KR" altLang="en-US" sz="1400" dirty="0"/>
              <a:t>원하는 크기로 변환하기 위해서 이미지 크기 조절 함수를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 크기를 조절하는 방법은 크게 두 가지 방법이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000" dirty="0"/>
              <a:t>이미지의 크기를 사용자가 요구하는 절대 크기로 변경하는 방법</a:t>
            </a:r>
            <a:r>
              <a:rPr lang="en-US" altLang="ko-KR" sz="1000" dirty="0"/>
              <a:t>. </a:t>
            </a: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임의의 크기</a:t>
            </a:r>
            <a:r>
              <a:rPr lang="en-US" altLang="ko-KR" sz="1000" dirty="0"/>
              <a:t>(640×480</a:t>
            </a:r>
            <a:r>
              <a:rPr lang="ko-KR" altLang="en-US" sz="1000" dirty="0"/>
              <a:t>이나 </a:t>
            </a:r>
            <a:r>
              <a:rPr lang="en-US" altLang="ko-KR" sz="1000" dirty="0"/>
              <a:t>123×456 </a:t>
            </a:r>
            <a:r>
              <a:rPr lang="ko-KR" altLang="en-US" sz="1000" dirty="0"/>
              <a:t>등의 이미지 크기</a:t>
            </a:r>
            <a:r>
              <a:rPr lang="en-US" altLang="ko-KR" sz="1000" dirty="0"/>
              <a:t>)</a:t>
            </a:r>
            <a:r>
              <a:rPr lang="ko-KR" altLang="en-US" sz="1000" dirty="0"/>
              <a:t>로 변환</a:t>
            </a:r>
            <a:endParaRPr lang="en-US" altLang="ko-KR" sz="1000" dirty="0"/>
          </a:p>
          <a:p>
            <a:pPr lvl="1"/>
            <a:r>
              <a:rPr lang="ko-KR" altLang="en-US" sz="1000" dirty="0"/>
              <a:t>이미지의 크기를 비율에 맞게 상대 크기로 변경하는 방법</a:t>
            </a:r>
            <a:r>
              <a:rPr lang="en-US" altLang="ko-KR" sz="1000" dirty="0"/>
              <a:t>. </a:t>
            </a:r>
            <a:r>
              <a:rPr lang="ko-KR" altLang="en-US" sz="1000" dirty="0"/>
              <a:t>이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이미지의 크기와 비례하도록 너비와 높이가 계산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CA3E75-653C-F0DF-3473-EF2C4D40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3284984"/>
            <a:ext cx="71437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2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크기조절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700808"/>
            <a:ext cx="8784976" cy="432048"/>
          </a:xfrm>
        </p:spPr>
        <p:txBody>
          <a:bodyPr/>
          <a:lstStyle/>
          <a:p>
            <a:r>
              <a:rPr lang="ko-KR" altLang="en-US" sz="1400" dirty="0"/>
              <a:t>이미지 크기 조절 함수</a:t>
            </a:r>
            <a:r>
              <a:rPr lang="en-US" altLang="ko-KR" sz="1400" dirty="0"/>
              <a:t>(cv2.resize)</a:t>
            </a:r>
            <a:r>
              <a:rPr lang="ko-KR" altLang="en-US" sz="1400" dirty="0"/>
              <a:t>로 이미지의 크기를 변경할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cv2.resize(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dstSize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fy</a:t>
            </a:r>
            <a:r>
              <a:rPr lang="en-US" altLang="ko-KR" sz="1400" dirty="0"/>
              <a:t>, interpolation)</a:t>
            </a:r>
            <a:r>
              <a:rPr lang="ko-KR" altLang="en-US" sz="1400" dirty="0"/>
              <a:t>는 입력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), </a:t>
            </a:r>
            <a:r>
              <a:rPr lang="ko-KR" altLang="en-US" sz="1400" dirty="0"/>
              <a:t>절대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dstSize</a:t>
            </a:r>
            <a:r>
              <a:rPr lang="en-US" altLang="ko-KR" sz="1400" dirty="0"/>
              <a:t>), </a:t>
            </a:r>
            <a:r>
              <a:rPr lang="ko-KR" altLang="en-US" sz="1400" dirty="0"/>
              <a:t>상대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fy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보간법</a:t>
            </a:r>
            <a:r>
              <a:rPr lang="en-US" altLang="ko-KR" sz="1400" dirty="0"/>
              <a:t>(interpolation)</a:t>
            </a:r>
            <a:r>
              <a:rPr lang="ko-KR" altLang="en-US" sz="1400" dirty="0"/>
              <a:t>으로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을 생성합니다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절대 크기는 </a:t>
            </a:r>
            <a:r>
              <a:rPr lang="ko-KR" altLang="en-US" sz="1400" dirty="0" err="1"/>
              <a:t>튜플</a:t>
            </a:r>
            <a:r>
              <a:rPr lang="en-US" altLang="ko-KR" sz="1400" dirty="0"/>
              <a:t>(Tuple) </a:t>
            </a:r>
            <a:r>
              <a:rPr lang="ko-KR" altLang="en-US" sz="1400" dirty="0"/>
              <a:t>형식으로 </a:t>
            </a:r>
            <a:r>
              <a:rPr lang="en-US" altLang="ko-KR" sz="1400" dirty="0"/>
              <a:t>(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높이</a:t>
            </a:r>
            <a:r>
              <a:rPr lang="en-US" altLang="ko-KR" sz="1400" dirty="0"/>
              <a:t>)</a:t>
            </a:r>
            <a:r>
              <a:rPr lang="ko-KR" altLang="en-US" sz="1400" dirty="0"/>
              <a:t>의 값을 할당해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절대 크기는 다음과 같은 수식을 통해 계산됩니다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상대 크기는 절대 크기에 </a:t>
            </a:r>
            <a:r>
              <a:rPr lang="en-US" altLang="ko-KR" sz="1400" dirty="0"/>
              <a:t>(0, 0)</a:t>
            </a:r>
            <a:r>
              <a:rPr lang="ko-KR" altLang="en-US" sz="1400" dirty="0"/>
              <a:t>을 할당한 다음</a:t>
            </a:r>
            <a:r>
              <a:rPr lang="en-US" altLang="ko-KR" sz="1400" dirty="0"/>
              <a:t>, </a:t>
            </a:r>
            <a:r>
              <a:rPr lang="ko-KR" altLang="en-US" sz="1400" dirty="0"/>
              <a:t>상대 크기의 값을 할당해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절대 크기에 </a:t>
            </a:r>
            <a:r>
              <a:rPr lang="en-US" altLang="ko-KR" sz="1400" dirty="0"/>
              <a:t>(0, 0)</a:t>
            </a:r>
            <a:r>
              <a:rPr lang="ko-KR" altLang="en-US" sz="1400" dirty="0"/>
              <a:t>을 할당하는 이유로는 </a:t>
            </a:r>
            <a:r>
              <a:rPr lang="en-US" altLang="ko-KR" sz="1400" dirty="0" err="1"/>
              <a:t>fx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fy</a:t>
            </a:r>
            <a:r>
              <a:rPr lang="ko-KR" altLang="en-US" sz="1400" dirty="0"/>
              <a:t>에서 계산된 크기가 </a:t>
            </a:r>
            <a:r>
              <a:rPr lang="en-US" altLang="ko-KR" sz="1400" dirty="0" err="1"/>
              <a:t>dsize</a:t>
            </a:r>
            <a:r>
              <a:rPr lang="ko-KR" altLang="en-US" sz="1400" dirty="0"/>
              <a:t>에 할당되기 때문입니다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그러므로</a:t>
            </a:r>
            <a:r>
              <a:rPr lang="en-US" altLang="ko-KR" sz="1400" dirty="0"/>
              <a:t>, </a:t>
            </a:r>
            <a:r>
              <a:rPr lang="ko-KR" altLang="en-US" sz="1400" dirty="0"/>
              <a:t>상대 크기로 이미지를 변경하기 위해서는 절대 크기에 </a:t>
            </a:r>
            <a:r>
              <a:rPr lang="en-US" altLang="ko-KR" sz="1400" dirty="0"/>
              <a:t>0</a:t>
            </a:r>
            <a:r>
              <a:rPr lang="ko-KR" altLang="en-US" sz="1400" dirty="0"/>
              <a:t>의 값을 할당해 사용합니다</a:t>
            </a:r>
            <a:endParaRPr lang="en-US" altLang="ko-KR" sz="1400" dirty="0"/>
          </a:p>
          <a:p>
            <a:r>
              <a:rPr lang="ko-KR" altLang="en-US" sz="1400" dirty="0"/>
              <a:t>상대 크기는 다음과 같은 수식을 통해 계산됩니다</a:t>
            </a:r>
            <a:r>
              <a:rPr lang="en-US" altLang="ko-KR" sz="1400" dirty="0"/>
              <a:t>.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769AB6-A74A-3F6D-3268-2B465232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43556"/>
            <a:ext cx="6535062" cy="733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9E40C-3CBA-846C-5CCF-03287069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475696"/>
            <a:ext cx="3210373" cy="647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117172-0E83-3428-E60C-B561B11C3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733256"/>
            <a:ext cx="2457793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크기조절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4441" y="980728"/>
            <a:ext cx="8784976" cy="432048"/>
          </a:xfrm>
        </p:spPr>
        <p:txBody>
          <a:bodyPr/>
          <a:lstStyle/>
          <a:p>
            <a:r>
              <a:rPr lang="ko-KR" altLang="en-US" sz="1400" dirty="0" err="1"/>
              <a:t>보간법은</a:t>
            </a:r>
            <a:r>
              <a:rPr lang="ko-KR" altLang="en-US" sz="1400" dirty="0"/>
              <a:t> 이미지의 크기를 변경하는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변형된 이미지의 픽셀은 추정해서 값을 할당해야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이미지의 비율을 변경하면 존재하지 않는 영역에 새로운 </a:t>
            </a:r>
            <a:r>
              <a:rPr lang="ko-KR" altLang="en-US" sz="1400" dirty="0" err="1"/>
              <a:t>픽셀값을</a:t>
            </a:r>
            <a:r>
              <a:rPr lang="ko-KR" altLang="en-US" sz="1400" dirty="0"/>
              <a:t> 매핑하거나 존재하는 픽셀들을 압축해서 새로운 값을 할당해야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이를 이미지 상에 존재하는 픽셀 데이터</a:t>
            </a:r>
            <a:r>
              <a:rPr lang="en-US" altLang="ko-KR" sz="1400" dirty="0"/>
              <a:t>(xi </a:t>
            </a:r>
            <a:r>
              <a:rPr lang="en-US" altLang="ko-KR" sz="1400" dirty="0" err="1"/>
              <a:t>yi</a:t>
            </a:r>
            <a:r>
              <a:rPr lang="en-US" altLang="ko-KR" sz="1400" dirty="0"/>
              <a:t>)</a:t>
            </a:r>
            <a:r>
              <a:rPr lang="ko-KR" altLang="en-US" sz="1400" dirty="0"/>
              <a:t> 들에 대해 근사 함수</a:t>
            </a:r>
            <a:r>
              <a:rPr lang="en-US" altLang="ko-KR" sz="1400" dirty="0"/>
              <a:t>f(x, y)</a:t>
            </a:r>
            <a:r>
              <a:rPr lang="ko-KR" altLang="en-US" sz="1400" dirty="0"/>
              <a:t>를 적용해서 새로운 픽셀 값을 구하는 것으로 이해할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그러므로</a:t>
            </a:r>
            <a:r>
              <a:rPr lang="en-US" altLang="ko-KR" sz="1400" dirty="0"/>
              <a:t>, </a:t>
            </a:r>
            <a:r>
              <a:rPr lang="ko-KR" altLang="en-US" sz="1400" dirty="0"/>
              <a:t>추정해야 하는 픽셀은 </a:t>
            </a:r>
            <a:r>
              <a:rPr lang="ko-KR" altLang="en-US" sz="1400" dirty="0" err="1"/>
              <a:t>보간법을</a:t>
            </a:r>
            <a:r>
              <a:rPr lang="ko-KR" altLang="en-US" sz="1400" dirty="0"/>
              <a:t> 이용하여 픽셀들의 값을 할당합니다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Interpolation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일반적으로 쌍 선형 </a:t>
            </a:r>
            <a:r>
              <a:rPr lang="ko-KR" altLang="en-US" sz="1400" dirty="0" err="1"/>
              <a:t>보간법이</a:t>
            </a:r>
            <a:r>
              <a:rPr lang="ko-KR" altLang="en-US" sz="1400" dirty="0"/>
              <a:t> 가장 많이 사용됩니다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이미지를 확대하는 경우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바이큐빅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보간법이나</a:t>
            </a:r>
            <a:r>
              <a:rPr lang="ko-KR" altLang="en-US" sz="1400" dirty="0"/>
              <a:t> 쌍 선형 </a:t>
            </a:r>
            <a:r>
              <a:rPr lang="ko-KR" altLang="en-US" sz="1400" dirty="0" err="1"/>
              <a:t>보간법을</a:t>
            </a:r>
            <a:r>
              <a:rPr lang="ko-KR" altLang="en-US" sz="1400" dirty="0"/>
              <a:t> 가장 많이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이미지를 축소하는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영역 </a:t>
            </a:r>
            <a:r>
              <a:rPr lang="ko-KR" altLang="en-US" sz="1400" dirty="0" err="1"/>
              <a:t>보간법을</a:t>
            </a:r>
            <a:r>
              <a:rPr lang="ko-KR" altLang="en-US" sz="1400" dirty="0"/>
              <a:t> 가장 많이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영역 </a:t>
            </a:r>
            <a:r>
              <a:rPr lang="ko-KR" altLang="en-US" sz="1400" dirty="0" err="1"/>
              <a:t>보간법에서</a:t>
            </a:r>
            <a:r>
              <a:rPr lang="ko-KR" altLang="en-US" sz="1400" dirty="0"/>
              <a:t> 이미지를 확대하는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이웃 </a:t>
            </a:r>
            <a:r>
              <a:rPr lang="ko-KR" altLang="en-US" sz="1400" dirty="0" err="1"/>
              <a:t>보간법과</a:t>
            </a:r>
            <a:r>
              <a:rPr lang="ko-KR" altLang="en-US" sz="1400" dirty="0"/>
              <a:t> 비슷한 결과를 반환합니다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BBAD77-AC4F-44B5-9E91-963F11B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96952"/>
            <a:ext cx="5472608" cy="20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자르기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30EC5-A4A0-2709-5B2C-DBDC4AAE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7344816" cy="53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7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자르기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80728"/>
            <a:ext cx="8784976" cy="432048"/>
          </a:xfrm>
        </p:spPr>
        <p:txBody>
          <a:bodyPr/>
          <a:lstStyle/>
          <a:p>
            <a:r>
              <a:rPr lang="ko-KR" altLang="en-US" sz="1400" dirty="0"/>
              <a:t>자르기</a:t>
            </a:r>
            <a:r>
              <a:rPr lang="en-US" altLang="ko-KR" sz="1400" dirty="0"/>
              <a:t>(Slice)</a:t>
            </a:r>
            <a:r>
              <a:rPr lang="ko-KR" altLang="en-US" sz="1400" dirty="0"/>
              <a:t>는 영상이나 이미지에서 특정 영역을 잘라내는 연산을 </a:t>
            </a:r>
            <a:r>
              <a:rPr lang="ko-KR" altLang="en-US" sz="1400" dirty="0" err="1"/>
              <a:t>의미하니다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특정 영역을 잘라내는 것을 관심 영역</a:t>
            </a:r>
            <a:r>
              <a:rPr lang="en-US" altLang="ko-KR" sz="1400" dirty="0"/>
              <a:t>(Region Of Interest, ROI)</a:t>
            </a:r>
            <a:r>
              <a:rPr lang="ko-KR" altLang="en-US" sz="1400" dirty="0"/>
              <a:t>이라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상에서 관심 있는 영역을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이미지를 처리할 때 객체를 탐지하거나 검출하는 영역을 명확하게 관심 영역이라 볼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관심 영역에만 알고리즘을 적용한다면</a:t>
            </a:r>
            <a:r>
              <a:rPr lang="en-US" altLang="ko-KR" sz="1400" dirty="0"/>
              <a:t>, </a:t>
            </a:r>
            <a:r>
              <a:rPr lang="ko-KR" altLang="en-US" sz="1400" dirty="0"/>
              <a:t>불필요한 연산이 줄어들고 정확도가 늘어나는 효과를 얻을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65AEA-09FE-5BF6-D881-AA775274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12976"/>
            <a:ext cx="4968552" cy="3015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FFA1B-C39E-D413-00FD-07B92ABD97C4}"/>
              </a:ext>
            </a:extLst>
          </p:cNvPr>
          <p:cNvSpPr txBox="1"/>
          <p:nvPr/>
        </p:nvSpPr>
        <p:spPr>
          <a:xfrm>
            <a:off x="5940152" y="2743666"/>
            <a:ext cx="28227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OpenCV의</a:t>
            </a:r>
            <a:r>
              <a:rPr lang="ko-KR" altLang="en-US" sz="1400" dirty="0"/>
              <a:t> 이미지는 </a:t>
            </a:r>
            <a:r>
              <a:rPr lang="ko-KR" altLang="en-US" sz="1400" dirty="0" err="1"/>
              <a:t>이미지는</a:t>
            </a:r>
            <a:r>
              <a:rPr lang="ko-KR" altLang="en-US" sz="1400" dirty="0"/>
              <a:t> numpy 배열 형식과 동일합니다.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src</a:t>
            </a:r>
            <a:r>
              <a:rPr lang="ko-KR" altLang="en-US" sz="1400" dirty="0"/>
              <a:t> 이미지에 </a:t>
            </a:r>
            <a:r>
              <a:rPr lang="ko-KR" altLang="en-US" sz="1400" dirty="0" err="1"/>
              <a:t>src</a:t>
            </a:r>
            <a:r>
              <a:rPr lang="ko-KR" altLang="en-US" sz="1400" dirty="0"/>
              <a:t> [높이(행), 너비(열)]로 관심 영역을 설정합니다.</a:t>
            </a:r>
          </a:p>
          <a:p>
            <a:endParaRPr lang="ko-KR" altLang="en-US" sz="1400" dirty="0"/>
          </a:p>
          <a:p>
            <a:r>
              <a:rPr lang="ko-KR" altLang="en-US" sz="1400" dirty="0"/>
              <a:t>리스트(</a:t>
            </a:r>
            <a:r>
              <a:rPr lang="ko-KR" altLang="en-US" sz="1400" dirty="0" err="1"/>
              <a:t>List</a:t>
            </a:r>
            <a:r>
              <a:rPr lang="ko-KR" altLang="en-US" sz="1400" dirty="0"/>
              <a:t>)나 배열(</a:t>
            </a:r>
            <a:r>
              <a:rPr lang="ko-KR" altLang="en-US" sz="1400" dirty="0" err="1"/>
              <a:t>Array</a:t>
            </a:r>
            <a:r>
              <a:rPr lang="ko-KR" altLang="en-US" sz="1400" dirty="0"/>
              <a:t>)의 특정 영역을 자르는 방식과 동일합니다.</a:t>
            </a:r>
          </a:p>
          <a:p>
            <a:endParaRPr lang="ko-KR" altLang="en-US" sz="1400" dirty="0"/>
          </a:p>
          <a:p>
            <a:r>
              <a:rPr lang="ko-KR" altLang="en-US" sz="1400" dirty="0"/>
              <a:t>이미지를 자르거나 복사할 때, 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src의</a:t>
            </a:r>
            <a:r>
              <a:rPr lang="ko-KR" altLang="en-US" sz="1400" dirty="0"/>
              <a:t> 형태로 사용할 경우, 얕은 복사(</a:t>
            </a:r>
            <a:r>
              <a:rPr lang="ko-KR" altLang="en-US" sz="1400" dirty="0" err="1"/>
              <a:t>shallow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)가 되어 원본도 영향을 받게 됩니다.</a:t>
            </a:r>
          </a:p>
          <a:p>
            <a:endParaRPr lang="ko-KR" altLang="en-US" sz="1400" dirty="0"/>
          </a:p>
          <a:p>
            <a:r>
              <a:rPr lang="ko-KR" altLang="en-US" sz="1400" dirty="0"/>
              <a:t>그러므로, *.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()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 깊은 복사(</a:t>
            </a:r>
            <a:r>
              <a:rPr lang="ko-KR" altLang="en-US" sz="1400" dirty="0" err="1"/>
              <a:t>deep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진행합니다.</a:t>
            </a:r>
          </a:p>
          <a:p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5AFD1C-ED09-AE9C-32AB-2E650D9EF8E0}"/>
              </a:ext>
            </a:extLst>
          </p:cNvPr>
          <p:cNvCxnSpPr/>
          <p:nvPr/>
        </p:nvCxnSpPr>
        <p:spPr>
          <a:xfrm flipH="1">
            <a:off x="3959932" y="3356992"/>
            <a:ext cx="1980220" cy="9361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2FE1AC-E957-EBC0-85C4-6561F92B24C7}"/>
              </a:ext>
            </a:extLst>
          </p:cNvPr>
          <p:cNvSpPr txBox="1"/>
          <p:nvPr/>
        </p:nvSpPr>
        <p:spPr>
          <a:xfrm>
            <a:off x="755576" y="6330778"/>
            <a:ext cx="1144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Example 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42DF75-9792-987C-85AC-CFE09E47300C}"/>
              </a:ext>
            </a:extLst>
          </p:cNvPr>
          <p:cNvSpPr txBox="1"/>
          <p:nvPr/>
        </p:nvSpPr>
        <p:spPr>
          <a:xfrm>
            <a:off x="1835867" y="3686544"/>
            <a:ext cx="2563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Image/apple.jpg</a:t>
            </a:r>
            <a:r>
              <a:rPr lang="ko-KR" altLang="en-US" sz="1200" dirty="0">
                <a:solidFill>
                  <a:srgbClr val="FF0000"/>
                </a:solidFill>
              </a:rPr>
              <a:t>로 경로 설정</a:t>
            </a:r>
          </a:p>
        </p:txBody>
      </p:sp>
    </p:spTree>
    <p:extLst>
      <p:ext uri="{BB962C8B-B14F-4D97-AF65-F5344CB8AC3E}">
        <p14:creationId xmlns:p14="http://schemas.microsoft.com/office/powerpoint/2010/main" val="252199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자르기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55976" y="1561052"/>
            <a:ext cx="4680520" cy="432048"/>
          </a:xfrm>
        </p:spPr>
        <p:txBody>
          <a:bodyPr/>
          <a:lstStyle/>
          <a:p>
            <a:r>
              <a:rPr lang="en-US" altLang="ko-KR" sz="1400" dirty="0" err="1"/>
              <a:t>dst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이미지를 생성할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src.copy</a:t>
            </a:r>
            <a:r>
              <a:rPr lang="en-US" altLang="ko-KR" sz="1400" dirty="0"/>
              <a:t>()</a:t>
            </a:r>
            <a:r>
              <a:rPr lang="ko-KR" altLang="en-US" sz="1400" dirty="0"/>
              <a:t>가 아닌 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src</a:t>
            </a:r>
            <a:r>
              <a:rPr lang="ko-KR" altLang="en-US" sz="1400" dirty="0"/>
              <a:t>로 적용한다면 깊은 복사가 적용되지 않습니다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얕은 복사로 이미지를 복사할 경우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이미지와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이미지는 동일한 결과로 반환됩니다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FAF60-B2C2-150F-4A92-9F36D8F2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3858163" cy="2857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02C27-1E18-BB67-332F-1310F6EB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64" y="984351"/>
            <a:ext cx="1400370" cy="48584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46B9E51-9108-C867-1E63-FAC3711A49DE}"/>
              </a:ext>
            </a:extLst>
          </p:cNvPr>
          <p:cNvSpPr txBox="1">
            <a:spLocks/>
          </p:cNvSpPr>
          <p:nvPr/>
        </p:nvSpPr>
        <p:spPr bwMode="auto">
          <a:xfrm>
            <a:off x="4321142" y="4432853"/>
            <a:ext cx="468052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/>
              <a:t>roi</a:t>
            </a:r>
            <a:r>
              <a:rPr lang="ko-KR" altLang="en-US" sz="1400" dirty="0"/>
              <a:t> 이미지를 생성하여 </a:t>
            </a:r>
            <a:r>
              <a:rPr lang="ko-KR" altLang="en-US" sz="1400" dirty="0" err="1"/>
              <a:t>src</a:t>
            </a:r>
            <a:r>
              <a:rPr lang="ko-KR" altLang="en-US" sz="1400" dirty="0"/>
              <a:t>[높이(행), 너비(열)]로 관심 영역을 설정합니다.</a:t>
            </a:r>
          </a:p>
          <a:p>
            <a:r>
              <a:rPr lang="ko-KR" altLang="en-US" sz="1400" dirty="0"/>
              <a:t>이후, 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[높이(행), 너비(열)] = </a:t>
            </a:r>
            <a:r>
              <a:rPr lang="ko-KR" altLang="en-US" sz="1400" dirty="0" err="1"/>
              <a:t>roi를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 이미지에 해당 영역을 </a:t>
            </a:r>
            <a:r>
              <a:rPr lang="ko-KR" altLang="en-US" sz="1400" dirty="0" err="1"/>
              <a:t>붙여넣을</a:t>
            </a:r>
            <a:r>
              <a:rPr lang="ko-KR" altLang="en-US" sz="1400" dirty="0"/>
              <a:t> 수 있습니다.</a:t>
            </a:r>
          </a:p>
          <a:p>
            <a:r>
              <a:rPr lang="ko-KR" altLang="en-US" sz="1400" dirty="0"/>
              <a:t>잘라낸 이미지와 </a:t>
            </a:r>
            <a:r>
              <a:rPr lang="ko-KR" altLang="en-US" sz="1400" dirty="0" err="1"/>
              <a:t>붙여넣을</a:t>
            </a:r>
            <a:r>
              <a:rPr lang="ko-KR" altLang="en-US" sz="1400" dirty="0"/>
              <a:t> 이미지의 크기가 다르다면 이미지를 </a:t>
            </a:r>
            <a:r>
              <a:rPr lang="ko-KR" altLang="en-US" sz="1400" dirty="0" err="1"/>
              <a:t>붙여넣을</a:t>
            </a:r>
            <a:r>
              <a:rPr lang="ko-KR" altLang="en-US" sz="1400" dirty="0"/>
              <a:t> 수 없습니다.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F82124-058B-453E-E90C-5C6D343C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10" y="3562236"/>
            <a:ext cx="2095792" cy="695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A9E02C-0877-E1E2-6156-CC3B2A9F6C4A}"/>
              </a:ext>
            </a:extLst>
          </p:cNvPr>
          <p:cNvSpPr txBox="1"/>
          <p:nvPr/>
        </p:nvSpPr>
        <p:spPr>
          <a:xfrm>
            <a:off x="755576" y="3932127"/>
            <a:ext cx="1144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Example 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색상 공간 변환</a:t>
            </a:r>
            <a:r>
              <a:rPr lang="en-US" altLang="ko-KR" dirty="0"/>
              <a:t>(Convert Color)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577F6-F7C2-1B47-F483-19B8EEA1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975648" cy="39962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3C57C8-676F-39C3-B697-73881378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56" y="2481753"/>
            <a:ext cx="6099932" cy="42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06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색상 공간 변환</a:t>
            </a:r>
            <a:r>
              <a:rPr lang="en-US" altLang="ko-KR" dirty="0"/>
              <a:t>(Convert Color)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80728"/>
            <a:ext cx="8784976" cy="432048"/>
          </a:xfrm>
        </p:spPr>
        <p:txBody>
          <a:bodyPr/>
          <a:lstStyle/>
          <a:p>
            <a:r>
              <a:rPr lang="ko-KR" altLang="en-US" sz="1400" dirty="0"/>
              <a:t>색상 공간 변환</a:t>
            </a:r>
            <a:r>
              <a:rPr lang="en-US" altLang="ko-KR" sz="1400" dirty="0"/>
              <a:t>(Convert Color)</a:t>
            </a:r>
            <a:r>
              <a:rPr lang="ko-KR" altLang="en-US" sz="1400" dirty="0"/>
              <a:t>은 본래의 색상 공간에서 다른 색상 공간으로 변환할 때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색상 공간 변환 함수는 데이터 타입을 같게 유지하고 채널을 변환합니다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입력된 이미지는 </a:t>
            </a:r>
            <a:r>
              <a:rPr lang="en-US" altLang="ko-KR" sz="1400" dirty="0"/>
              <a:t>8 </a:t>
            </a:r>
            <a:r>
              <a:rPr lang="ko-KR" altLang="en-US" sz="1400" dirty="0"/>
              <a:t>비트</a:t>
            </a:r>
            <a:r>
              <a:rPr lang="en-US" altLang="ko-KR" sz="1400" dirty="0"/>
              <a:t>, 16 </a:t>
            </a:r>
            <a:r>
              <a:rPr lang="ko-KR" altLang="en-US" sz="1400" dirty="0"/>
              <a:t>비트</a:t>
            </a:r>
            <a:r>
              <a:rPr lang="en-US" altLang="ko-KR" sz="1400" dirty="0"/>
              <a:t>, 32 </a:t>
            </a:r>
            <a:r>
              <a:rPr lang="ko-KR" altLang="en-US" sz="1400" dirty="0"/>
              <a:t>비트의 정밀도를 갖는 배열을 사용할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출력된 이미지는 입력된 이미지의 이미지 크기와 정밀도가 동일한 배열이 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채널의 수가 감소하게 되어 이미지 내부의 데이터는 설정한 색상 공간과 일치하는 값으로 변환되며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값이 변경되거나 채널 순서가 변경될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04160C-415B-980B-EEF0-F18CAE01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12976"/>
            <a:ext cx="5097772" cy="28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색상 공간 변환</a:t>
            </a:r>
            <a:r>
              <a:rPr lang="en-US" altLang="ko-KR" dirty="0"/>
              <a:t>(Convert Color)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4427" y="1412775"/>
            <a:ext cx="8784976" cy="432048"/>
          </a:xfrm>
        </p:spPr>
        <p:txBody>
          <a:bodyPr/>
          <a:lstStyle/>
          <a:p>
            <a:r>
              <a:rPr lang="ko-KR" altLang="en-US" sz="1400" dirty="0"/>
              <a:t>색상 공간 변환 함수</a:t>
            </a:r>
            <a:r>
              <a:rPr lang="en-US" altLang="ko-KR" sz="1400" dirty="0"/>
              <a:t>(cv2.cvtcolor)</a:t>
            </a:r>
            <a:r>
              <a:rPr lang="ko-KR" altLang="en-US" sz="1400" dirty="0"/>
              <a:t>로 이미지의 색상 공간을 변경할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cv2.cvtcolor(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code, </a:t>
            </a:r>
            <a:r>
              <a:rPr lang="en-US" altLang="ko-KR" sz="1400" dirty="0" err="1"/>
              <a:t>dstCn</a:t>
            </a:r>
            <a:r>
              <a:rPr lang="en-US" altLang="ko-KR" sz="1400" dirty="0"/>
              <a:t>)</a:t>
            </a:r>
            <a:r>
              <a:rPr lang="ko-KR" altLang="en-US" sz="1400" dirty="0"/>
              <a:t>는 입력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), </a:t>
            </a:r>
            <a:r>
              <a:rPr lang="ko-KR" altLang="en-US" sz="1400" dirty="0"/>
              <a:t>색상 변환 코드</a:t>
            </a:r>
            <a:r>
              <a:rPr lang="en-US" altLang="ko-KR" sz="1400" dirty="0"/>
              <a:t>(code), </a:t>
            </a:r>
            <a:r>
              <a:rPr lang="ko-KR" altLang="en-US" sz="1400" dirty="0"/>
              <a:t>출력 채널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dstCn</a:t>
            </a:r>
            <a:r>
              <a:rPr lang="en-US" altLang="ko-KR" sz="1400" dirty="0"/>
              <a:t>)</a:t>
            </a:r>
            <a:r>
              <a:rPr lang="ko-KR" altLang="en-US" sz="1400" dirty="0"/>
              <a:t>으로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을 생성합니다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D60C3-F158-0C86-9B4C-E4A4BC9C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65038"/>
            <a:ext cx="3200847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148BCA-A674-68B5-18AF-45D0182F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27" y="2852936"/>
            <a:ext cx="6339696" cy="3576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031E05-11B6-4DC1-F761-257C8DBDE219}"/>
              </a:ext>
            </a:extLst>
          </p:cNvPr>
          <p:cNvSpPr txBox="1"/>
          <p:nvPr/>
        </p:nvSpPr>
        <p:spPr>
          <a:xfrm>
            <a:off x="385656" y="2552699"/>
            <a:ext cx="1512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1" i="0" dirty="0">
                <a:solidFill>
                  <a:srgbClr val="FF0000"/>
                </a:solidFill>
                <a:effectLst/>
                <a:latin typeface="+mj-lt"/>
              </a:rPr>
              <a:t>색상 공간 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1F663-16E4-9F41-CB34-572A76AF2B00}"/>
              </a:ext>
            </a:extLst>
          </p:cNvPr>
          <p:cNvSpPr txBox="1"/>
          <p:nvPr/>
        </p:nvSpPr>
        <p:spPr>
          <a:xfrm>
            <a:off x="7020272" y="3789040"/>
            <a:ext cx="20306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원본 이미지 색상 공간2결과 이미지 색상 공간에 색상 공간 코드를 조합하여 사용할 수 있습니다.</a:t>
            </a:r>
          </a:p>
          <a:p>
            <a:endParaRPr lang="ko-KR" altLang="en-US" sz="1400" dirty="0"/>
          </a:p>
          <a:p>
            <a:r>
              <a:rPr lang="ko-KR" altLang="en-US" sz="1400" dirty="0"/>
              <a:t>예) BGR2GRAY는 </a:t>
            </a:r>
            <a:r>
              <a:rPr lang="ko-KR" altLang="en-US" sz="1400" dirty="0" err="1"/>
              <a:t>Blue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Green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Red</a:t>
            </a:r>
            <a:r>
              <a:rPr lang="ko-KR" altLang="en-US" sz="1400" dirty="0"/>
              <a:t> 채널 이미지를 단일 채널, </a:t>
            </a:r>
            <a:r>
              <a:rPr lang="ko-KR" altLang="en-US" sz="1400" dirty="0" err="1"/>
              <a:t>그레이스케일</a:t>
            </a:r>
            <a:r>
              <a:rPr lang="ko-KR" altLang="en-US" sz="1400" dirty="0"/>
              <a:t> 이미지로 변경합니다.</a:t>
            </a:r>
          </a:p>
          <a:p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292E79-EE9A-2AFF-F5F9-35DF2011A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478" y="3079332"/>
            <a:ext cx="872589" cy="5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카메라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카메라출력</a:t>
            </a:r>
            <a:endParaRPr lang="en-US" altLang="ko-KR" dirty="0"/>
          </a:p>
          <a:p>
            <a:pPr lvl="1"/>
            <a:r>
              <a:rPr lang="en-US" altLang="ko-KR" dirty="0"/>
              <a:t>OpenCV</a:t>
            </a:r>
            <a:r>
              <a:rPr lang="ko-KR" altLang="en-US" dirty="0"/>
              <a:t>를 이용하면 카메라 출력을 쉽게 사용할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카메라 출력은 카메라가 스트리밍 형태로 동작할 수 있을 때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저장된 이미지나 동영상 파일이 아니라 데이터를 실시간으로 받아오고 분석해야 하는 경우 카메라를 이용해 데이터를 처리합니다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카메라를 사용해 데이터를 </a:t>
            </a:r>
            <a:r>
              <a:rPr lang="ko-KR" altLang="en-US" dirty="0" err="1"/>
              <a:t>받아오기</a:t>
            </a:r>
            <a:r>
              <a:rPr lang="ko-KR" altLang="en-US" dirty="0"/>
              <a:t> 때문에 연결된 카메라의 장치 번호를 통해 받아오며</a:t>
            </a:r>
            <a:r>
              <a:rPr lang="en-US" altLang="ko-KR" dirty="0"/>
              <a:t>, </a:t>
            </a:r>
            <a:r>
              <a:rPr lang="ko-KR" altLang="en-US" dirty="0"/>
              <a:t>사용중인 플랫폼에서 카메라에 대한 접근 권한이 허용되어야 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939D2-1E6B-8586-21B8-ED71A7C9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29000"/>
            <a:ext cx="4032448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8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역상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(Reverse Image)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D248F-9E93-7320-3B21-39F3B25CE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1" y="980728"/>
            <a:ext cx="5040560" cy="4061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DD504F-EC74-8381-7295-8C1EE260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59" y="2348880"/>
            <a:ext cx="4701624" cy="42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6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역상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(Reverse Image)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50CA480-E0A3-7879-825B-FEAC39487F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8058" y="1052736"/>
            <a:ext cx="8784976" cy="432048"/>
          </a:xfrm>
        </p:spPr>
        <p:txBody>
          <a:bodyPr/>
          <a:lstStyle/>
          <a:p>
            <a:r>
              <a:rPr lang="ko-KR" altLang="en-US" sz="1400" dirty="0"/>
              <a:t>역상</a:t>
            </a:r>
            <a:r>
              <a:rPr lang="en-US" altLang="ko-KR" sz="1400" dirty="0"/>
              <a:t>(Reverse Image)</a:t>
            </a:r>
            <a:r>
              <a:rPr lang="ko-KR" altLang="en-US" sz="1400" dirty="0"/>
              <a:t>은 영상이나 이미지를 반전 된 색상으로 변환하기 위해서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픽셀 단위마다 비트 연산</a:t>
            </a:r>
            <a:r>
              <a:rPr lang="en-US" altLang="ko-KR" sz="1400" dirty="0"/>
              <a:t>(Bitwise Operation)</a:t>
            </a:r>
            <a:r>
              <a:rPr lang="ko-KR" altLang="en-US" sz="1400" dirty="0"/>
              <a:t>을 적용하는데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그중 </a:t>
            </a:r>
            <a:r>
              <a:rPr lang="en-US" altLang="ko-KR" sz="1400" dirty="0"/>
              <a:t>NOT </a:t>
            </a:r>
            <a:r>
              <a:rPr lang="ko-KR" altLang="en-US" sz="1400" dirty="0"/>
              <a:t>연산을 적용합니다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NOT </a:t>
            </a:r>
            <a:r>
              <a:rPr lang="ko-KR" altLang="en-US" sz="1400" dirty="0"/>
              <a:t>연산은 각 자릿수의 값을 반대로 바꾸는 연산입니다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만약 </a:t>
            </a:r>
            <a:r>
              <a:rPr lang="en-US" altLang="ko-KR" sz="1400" dirty="0"/>
              <a:t>153</a:t>
            </a:r>
            <a:r>
              <a:rPr lang="ko-KR" altLang="en-US" sz="1400" dirty="0"/>
              <a:t>의 값을 갖는 픽셀에 </a:t>
            </a:r>
            <a:r>
              <a:rPr lang="en-US" altLang="ko-KR" sz="1400" dirty="0"/>
              <a:t>NOT </a:t>
            </a:r>
            <a:r>
              <a:rPr lang="ko-KR" altLang="en-US" sz="1400" dirty="0"/>
              <a:t>연산을 적용한다면 </a:t>
            </a:r>
            <a:r>
              <a:rPr lang="en-US" altLang="ko-KR" sz="1400" dirty="0"/>
              <a:t>102</a:t>
            </a:r>
            <a:r>
              <a:rPr lang="ko-KR" altLang="en-US" sz="1400" dirty="0"/>
              <a:t>의 값으로 변경됩니다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153</a:t>
            </a:r>
            <a:r>
              <a:rPr lang="ko-KR" altLang="en-US" sz="1400" dirty="0"/>
              <a:t>은 </a:t>
            </a:r>
            <a:r>
              <a:rPr lang="en-US" altLang="ko-KR" sz="1400" dirty="0"/>
              <a:t>0b10011001</a:t>
            </a:r>
            <a:r>
              <a:rPr lang="ko-KR" altLang="en-US" sz="1400" dirty="0"/>
              <a:t>의 값을 가지며</a:t>
            </a:r>
            <a:r>
              <a:rPr lang="en-US" altLang="ko-KR" sz="1400" dirty="0"/>
              <a:t>, 102</a:t>
            </a:r>
            <a:r>
              <a:rPr lang="ko-KR" altLang="en-US" sz="1400" dirty="0"/>
              <a:t>는 </a:t>
            </a:r>
            <a:r>
              <a:rPr lang="en-US" altLang="ko-KR" sz="1400" dirty="0"/>
              <a:t>0b01100110</a:t>
            </a:r>
            <a:r>
              <a:rPr lang="ko-KR" altLang="en-US" sz="1400" dirty="0"/>
              <a:t>의 값을 갖습니다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즉</a:t>
            </a:r>
            <a:r>
              <a:rPr lang="en-US" altLang="ko-KR" sz="1400" dirty="0"/>
              <a:t>, 10 </a:t>
            </a:r>
            <a:r>
              <a:rPr lang="ko-KR" altLang="en-US" sz="1400" dirty="0"/>
              <a:t>진수의 </a:t>
            </a:r>
            <a:r>
              <a:rPr lang="ko-KR" altLang="en-US" sz="1400" dirty="0" err="1"/>
              <a:t>픽셀값을</a:t>
            </a:r>
            <a:r>
              <a:rPr lang="ko-KR" altLang="en-US" sz="1400" dirty="0"/>
              <a:t> </a:t>
            </a:r>
            <a:r>
              <a:rPr lang="en-US" altLang="ko-KR" sz="1400" dirty="0"/>
              <a:t>2 </a:t>
            </a:r>
            <a:r>
              <a:rPr lang="ko-KR" altLang="en-US" sz="1400" dirty="0"/>
              <a:t>진수의 값으로 변경한 다음</a:t>
            </a:r>
            <a:r>
              <a:rPr lang="en-US" altLang="ko-KR" sz="1400" dirty="0"/>
              <a:t>, </a:t>
            </a:r>
            <a:r>
              <a:rPr lang="ko-KR" altLang="en-US" sz="1400" dirty="0"/>
              <a:t>각 자릿수의 값을 반대로 바꾸게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이 되며</a:t>
            </a:r>
            <a:r>
              <a:rPr lang="en-US" altLang="ko-KR" sz="1400" dirty="0"/>
              <a:t>, 0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로 변경됩니다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8FBEE-0EA9-F54F-15DF-23B90476B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429000"/>
            <a:ext cx="5011581" cy="2420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0D48F-50C7-69EA-70B7-98A7E22B2FC7}"/>
              </a:ext>
            </a:extLst>
          </p:cNvPr>
          <p:cNvSpPr txBox="1"/>
          <p:nvPr/>
        </p:nvSpPr>
        <p:spPr>
          <a:xfrm>
            <a:off x="5796136" y="3358706"/>
            <a:ext cx="31168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NOT 연산 함수(cv2.bitwise_not)로 이미지에 NOT 연산을 적용할 수 있습니다.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 = cv2.bitwise_not(</a:t>
            </a:r>
            <a:r>
              <a:rPr lang="ko-KR" altLang="en-US" sz="1400" dirty="0" err="1"/>
              <a:t>src</a:t>
            </a:r>
            <a:r>
              <a:rPr lang="ko-KR" altLang="en-US" sz="1400" dirty="0"/>
              <a:t>)는 입력 이미지(</a:t>
            </a:r>
            <a:r>
              <a:rPr lang="ko-KR" altLang="en-US" sz="1400" dirty="0" err="1"/>
              <a:t>src</a:t>
            </a:r>
            <a:r>
              <a:rPr lang="ko-KR" altLang="en-US" sz="1400" dirty="0"/>
              <a:t>) 로 출력 이미지(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)을 생성합니다.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Tip</a:t>
            </a:r>
            <a:r>
              <a:rPr lang="ko-KR" altLang="en-US" sz="1400" dirty="0"/>
              <a:t> : 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연산 이외에도 and,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xor</a:t>
            </a:r>
            <a:r>
              <a:rPr lang="ko-KR" altLang="en-US" sz="1400" dirty="0"/>
              <a:t> 연산이 존재합니다.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F23A0-3BB4-B785-6A25-05CD409445A8}"/>
              </a:ext>
            </a:extLst>
          </p:cNvPr>
          <p:cNvSpPr txBox="1"/>
          <p:nvPr/>
        </p:nvSpPr>
        <p:spPr>
          <a:xfrm>
            <a:off x="3995936" y="5975320"/>
            <a:ext cx="50115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src1 = cv2.imread("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lunar.jpg</a:t>
            </a:r>
            <a:r>
              <a:rPr lang="ko-KR" altLang="en-US" sz="1400" dirty="0"/>
              <a:t>", cv2.IMREAD_COLOR)</a:t>
            </a:r>
          </a:p>
          <a:p>
            <a:r>
              <a:rPr lang="ko-KR" altLang="en-US" sz="1400" dirty="0"/>
              <a:t>src2 = cv2.imread("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ara.jpg</a:t>
            </a:r>
            <a:r>
              <a:rPr lang="ko-KR" altLang="en-US" sz="1400" dirty="0"/>
              <a:t>", cv2.IMREAD_COLOR)</a:t>
            </a:r>
          </a:p>
          <a:p>
            <a:r>
              <a:rPr lang="ko-KR" altLang="en-US" sz="1400" dirty="0" err="1"/>
              <a:t>dst</a:t>
            </a:r>
            <a:r>
              <a:rPr lang="ko-KR" altLang="en-US" sz="1400" dirty="0"/>
              <a:t> = cv2.bitwise_and(src1, src2)</a:t>
            </a:r>
          </a:p>
        </p:txBody>
      </p:sp>
    </p:spTree>
    <p:extLst>
      <p:ext uri="{BB962C8B-B14F-4D97-AF65-F5344CB8AC3E}">
        <p14:creationId xmlns:p14="http://schemas.microsoft.com/office/powerpoint/2010/main" val="1259239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이진화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(Binary)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9C35B4-B6FE-4847-5BFF-71D9126D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033274" cy="3142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4559C6-3FBF-AD39-0E71-1AFA40B3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780928"/>
            <a:ext cx="5652120" cy="36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3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이진화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(Binary)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B2272A1-9321-172E-DB92-1A8BAE39C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8058" y="1052736"/>
            <a:ext cx="8784976" cy="432048"/>
          </a:xfrm>
        </p:spPr>
        <p:txBody>
          <a:bodyPr/>
          <a:lstStyle/>
          <a:p>
            <a:r>
              <a:rPr lang="ko-KR" altLang="en-US" sz="1400" dirty="0"/>
              <a:t>이진화</a:t>
            </a:r>
            <a:r>
              <a:rPr lang="en-US" altLang="ko-KR" sz="1400" dirty="0"/>
              <a:t>(Binary)</a:t>
            </a:r>
            <a:r>
              <a:rPr lang="ko-KR" altLang="en-US" sz="1400" dirty="0"/>
              <a:t>는 어느 지점을 기준으로 값이 높거나 낮은 픽셀의 값을 대상으로 특정 연산을 수행할 때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일반적으로 값이 높거나 낮은 픽셀을 검은색 또는 흰색의 값으로 변경합니다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기준값에</a:t>
            </a:r>
            <a:r>
              <a:rPr lang="ko-KR" altLang="en-US" sz="1400" dirty="0"/>
              <a:t> 따라 이분법적으로 구분해 픽셀을 참 또는 거짓으로 나누는 연산이며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행렬에서 모든 픽셀에 대해 연산이 수행됩니다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08BB1-439C-2077-2203-BD4C20F8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852936"/>
            <a:ext cx="4657272" cy="2664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EA91A6-CB52-CC92-191A-E635E9F22C21}"/>
              </a:ext>
            </a:extLst>
          </p:cNvPr>
          <p:cNvSpPr txBox="1"/>
          <p:nvPr/>
        </p:nvSpPr>
        <p:spPr>
          <a:xfrm>
            <a:off x="5436096" y="2564904"/>
            <a:ext cx="35283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이진화 함수(cv2.threshold)로 </a:t>
            </a:r>
            <a:r>
              <a:rPr lang="ko-KR" altLang="en-US" sz="1200" dirty="0" err="1"/>
              <a:t>그레이스케일</a:t>
            </a:r>
            <a:r>
              <a:rPr lang="ko-KR" altLang="en-US" sz="1200" dirty="0"/>
              <a:t> 이미지에 이진화를 적용할 수 있습니다.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retval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dst</a:t>
            </a:r>
            <a:r>
              <a:rPr lang="ko-KR" altLang="en-US" sz="1200" dirty="0"/>
              <a:t> = cv2.threshold(</a:t>
            </a:r>
            <a:r>
              <a:rPr lang="ko-KR" altLang="en-US" sz="1200" dirty="0" err="1"/>
              <a:t>src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thresh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maxval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)는 입력 이미지(</a:t>
            </a:r>
            <a:r>
              <a:rPr lang="ko-KR" altLang="en-US" sz="1200" dirty="0" err="1"/>
              <a:t>src</a:t>
            </a:r>
            <a:r>
              <a:rPr lang="ko-KR" altLang="en-US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임곗값</a:t>
            </a:r>
            <a:r>
              <a:rPr lang="ko-KR" altLang="en-US" sz="1200" dirty="0"/>
              <a:t> 형식(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)에 따라 </a:t>
            </a:r>
            <a:r>
              <a:rPr lang="ko-KR" altLang="en-US" sz="1200" dirty="0" err="1"/>
              <a:t>임곗값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thresh</a:t>
            </a:r>
            <a:r>
              <a:rPr lang="ko-KR" altLang="en-US" sz="1200" dirty="0"/>
              <a:t>)과 최댓값(</a:t>
            </a:r>
            <a:r>
              <a:rPr lang="ko-KR" altLang="en-US" sz="1200" dirty="0" err="1"/>
              <a:t>maxval</a:t>
            </a:r>
            <a:r>
              <a:rPr lang="ko-KR" altLang="en-US" sz="1200" dirty="0"/>
              <a:t>)을 활용하여 설정 </a:t>
            </a:r>
            <a:r>
              <a:rPr lang="ko-KR" altLang="en-US" sz="1200" dirty="0" err="1"/>
              <a:t>임곗값</a:t>
            </a:r>
            <a:r>
              <a:rPr lang="ko-KR" altLang="en-US" sz="1200" dirty="0"/>
              <a:t>(</a:t>
            </a:r>
            <a:r>
              <a:rPr lang="ko-KR" altLang="en-US" sz="1200" dirty="0" err="1"/>
              <a:t>retval</a:t>
            </a:r>
            <a:r>
              <a:rPr lang="ko-KR" altLang="en-US" sz="1200" dirty="0"/>
              <a:t>)과 결과 이미지(</a:t>
            </a:r>
            <a:r>
              <a:rPr lang="ko-KR" altLang="en-US" sz="1200" dirty="0" err="1"/>
              <a:t>dst</a:t>
            </a:r>
            <a:r>
              <a:rPr lang="ko-KR" altLang="en-US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반환합니다.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임곗값</a:t>
            </a:r>
            <a:r>
              <a:rPr lang="ko-KR" altLang="en-US" sz="1200" dirty="0"/>
              <a:t> 형식은 </a:t>
            </a:r>
            <a:r>
              <a:rPr lang="ko-KR" altLang="en-US" sz="1200" dirty="0" err="1"/>
              <a:t>임곗값을</a:t>
            </a:r>
            <a:r>
              <a:rPr lang="ko-KR" altLang="en-US" sz="1200" dirty="0"/>
              <a:t> 초과한 값은 최댓값으로 변경하고 </a:t>
            </a:r>
            <a:r>
              <a:rPr lang="ko-KR" altLang="en-US" sz="1200" dirty="0" err="1"/>
              <a:t>임곗값</a:t>
            </a:r>
            <a:r>
              <a:rPr lang="ko-KR" altLang="en-US" sz="1200" dirty="0"/>
              <a:t> 이하의 값은 0으로 바꾸는 등의 연산을 적용합니다.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예제에서는 </a:t>
            </a:r>
            <a:r>
              <a:rPr lang="ko-KR" altLang="en-US" sz="1200" dirty="0" err="1"/>
              <a:t>임곗값을</a:t>
            </a:r>
            <a:r>
              <a:rPr lang="ko-KR" altLang="en-US" sz="1200" dirty="0"/>
              <a:t> </a:t>
            </a:r>
            <a:r>
              <a:rPr lang="en-US" altLang="ko-KR" sz="1200" dirty="0"/>
              <a:t>100, </a:t>
            </a:r>
            <a:r>
              <a:rPr lang="ko-KR" altLang="en-US" sz="1200" dirty="0"/>
              <a:t>최댓값을 </a:t>
            </a:r>
            <a:r>
              <a:rPr lang="en-US" altLang="ko-KR" sz="1200" dirty="0"/>
              <a:t>255, </a:t>
            </a:r>
            <a:r>
              <a:rPr lang="ko-KR" altLang="en-US" sz="1200" dirty="0" err="1"/>
              <a:t>임곗값</a:t>
            </a:r>
            <a:r>
              <a:rPr lang="ko-KR" altLang="en-US" sz="1200" dirty="0"/>
              <a:t> 형식을 </a:t>
            </a:r>
            <a:r>
              <a:rPr lang="en-US" altLang="ko-KR" sz="1200" dirty="0"/>
              <a:t>cv2.THRESH_BINARY</a:t>
            </a:r>
            <a:r>
              <a:rPr lang="ko-KR" altLang="en-US" sz="1200" dirty="0"/>
              <a:t>로 사용하였으므로</a:t>
            </a:r>
            <a:r>
              <a:rPr lang="en-US" altLang="ko-KR" sz="1200" dirty="0"/>
              <a:t>, </a:t>
            </a:r>
            <a:r>
              <a:rPr lang="ko-KR" altLang="en-US" sz="1200" dirty="0"/>
              <a:t>픽셀의 값이 </a:t>
            </a:r>
            <a:r>
              <a:rPr lang="en-US" altLang="ko-KR" sz="1200" dirty="0"/>
              <a:t>100</a:t>
            </a:r>
            <a:r>
              <a:rPr lang="ko-KR" altLang="en-US" sz="1200" dirty="0"/>
              <a:t>을 초과하는 경우에는 </a:t>
            </a:r>
            <a:r>
              <a:rPr lang="en-US" altLang="ko-KR" sz="1200" dirty="0"/>
              <a:t>255</a:t>
            </a:r>
            <a:r>
              <a:rPr lang="ko-KR" altLang="en-US" sz="1200" dirty="0"/>
              <a:t>의 값으로 변경되며</a:t>
            </a:r>
            <a:r>
              <a:rPr lang="en-US" altLang="ko-KR" sz="1200" dirty="0"/>
              <a:t>, 100 </a:t>
            </a:r>
            <a:r>
              <a:rPr lang="ko-KR" altLang="en-US" sz="1200" dirty="0"/>
              <a:t>이하의 값은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변경됩니다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EA036B-69C7-0AFD-E2E8-30D519F1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53" y="6021288"/>
            <a:ext cx="270547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94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이진화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(Binary)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60F7-198D-7026-614A-F12E597E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76792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78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흐림 효과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(Blur)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6C9F3-71D3-EF39-FF0A-7BD1D6B1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444208" cy="3873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6F36B0-DAC9-B5AD-EFB2-61D37557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113584"/>
            <a:ext cx="57563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3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흐림 효과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(Blur)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285A04-E971-840C-99D1-441D91744F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8058" y="1052736"/>
            <a:ext cx="8784976" cy="432048"/>
          </a:xfrm>
        </p:spPr>
        <p:txBody>
          <a:bodyPr/>
          <a:lstStyle/>
          <a:p>
            <a:r>
              <a:rPr lang="ko-KR" altLang="en-US" sz="1400" dirty="0"/>
              <a:t>흐림 효과</a:t>
            </a:r>
            <a:r>
              <a:rPr lang="en-US" altLang="ko-KR" sz="1400" dirty="0"/>
              <a:t>(Blur)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블러링</a:t>
            </a:r>
            <a:r>
              <a:rPr lang="en-US" altLang="ko-KR" sz="1400" dirty="0"/>
              <a:t>(Blurring) </a:t>
            </a:r>
            <a:r>
              <a:rPr lang="ko-KR" altLang="en-US" sz="1400" dirty="0"/>
              <a:t>또는 </a:t>
            </a:r>
            <a:r>
              <a:rPr lang="ko-KR" altLang="en-US" sz="1400" dirty="0" err="1"/>
              <a:t>스무딩</a:t>
            </a:r>
            <a:r>
              <a:rPr lang="en-US" altLang="ko-KR" sz="1400" dirty="0"/>
              <a:t>(Smoothing)</a:t>
            </a:r>
            <a:r>
              <a:rPr lang="ko-KR" altLang="en-US" sz="1400" dirty="0"/>
              <a:t>이라 불리며</a:t>
            </a:r>
            <a:r>
              <a:rPr lang="en-US" altLang="ko-KR" sz="1400" dirty="0"/>
              <a:t> </a:t>
            </a:r>
            <a:r>
              <a:rPr lang="ko-KR" altLang="en-US" sz="1400" dirty="0"/>
              <a:t>노이즈를 줄이는 데 사용합니다</a:t>
            </a:r>
            <a:endParaRPr lang="en-US" altLang="ko-KR" sz="1400" dirty="0"/>
          </a:p>
          <a:p>
            <a:r>
              <a:rPr lang="ko-KR" altLang="en-US" sz="1400" dirty="0"/>
              <a:t>흐림 효과는 영상이나 이미지를 번지게 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픽셀의 주변 값들과 비교하고 계산해서 픽셀들의 색상을 재조정합니다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279657-F1F3-9670-31F7-17FF4AD43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5734996" cy="2088232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2F8B879-A236-B19C-07A6-67324B9F0E8C}"/>
              </a:ext>
            </a:extLst>
          </p:cNvPr>
          <p:cNvSpPr txBox="1">
            <a:spLocks/>
          </p:cNvSpPr>
          <p:nvPr/>
        </p:nvSpPr>
        <p:spPr bwMode="auto">
          <a:xfrm>
            <a:off x="198227" y="5013176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단순 흐림 효과 함수</a:t>
            </a:r>
            <a:r>
              <a:rPr lang="en-US" altLang="ko-KR" sz="1400" dirty="0"/>
              <a:t>(cv2.blur)</a:t>
            </a:r>
            <a:r>
              <a:rPr lang="ko-KR" altLang="en-US" sz="1400" dirty="0"/>
              <a:t>로 입력 이미지에 흐림 효과를 적용할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단순 흐림 효과는 각 픽셀에 대해 커널을 적용해 모든 픽셀의 단순 평균을 구하는 연산입니다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cv2.blur(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ksize</a:t>
            </a:r>
            <a:r>
              <a:rPr lang="en-US" altLang="ko-KR" sz="1400" dirty="0"/>
              <a:t>, anchor, </a:t>
            </a:r>
            <a:r>
              <a:rPr lang="en-US" altLang="ko-KR" sz="1400" dirty="0" err="1"/>
              <a:t>borderType</a:t>
            </a:r>
            <a:r>
              <a:rPr lang="en-US" altLang="ko-KR" sz="1400" dirty="0"/>
              <a:t>)</a:t>
            </a:r>
            <a:r>
              <a:rPr lang="ko-KR" altLang="en-US" sz="1400" dirty="0"/>
              <a:t>는 입력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</a:t>
            </a:r>
            <a:r>
              <a:rPr lang="ko-KR" altLang="en-US" sz="1400" dirty="0"/>
              <a:t>를 커널 크기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ksize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고정점</a:t>
            </a:r>
            <a:r>
              <a:rPr lang="en-US" altLang="ko-KR" sz="1400" dirty="0"/>
              <a:t>(anchor), </a:t>
            </a:r>
            <a:r>
              <a:rPr lang="ko-KR" altLang="en-US" sz="1400" dirty="0"/>
              <a:t>테두리 </a:t>
            </a:r>
            <a:r>
              <a:rPr lang="ko-KR" altLang="en-US" sz="1400" dirty="0" err="1"/>
              <a:t>외삽법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borderType</a:t>
            </a:r>
            <a:r>
              <a:rPr lang="en-US" altLang="ko-KR" sz="1400" dirty="0"/>
              <a:t>)</a:t>
            </a:r>
            <a:r>
              <a:rPr lang="ko-KR" altLang="en-US" sz="1400" dirty="0"/>
              <a:t>으로 흐림 효과를 적용한 결과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커널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고정점</a:t>
            </a:r>
            <a:r>
              <a:rPr lang="en-US" altLang="ko-KR" sz="1400" dirty="0"/>
              <a:t>, </a:t>
            </a:r>
            <a:r>
              <a:rPr lang="ko-KR" altLang="en-US" sz="1400" dirty="0"/>
              <a:t>테두리 </a:t>
            </a:r>
            <a:r>
              <a:rPr lang="ko-KR" altLang="en-US" sz="1400" dirty="0" err="1"/>
              <a:t>외삽법에</a:t>
            </a:r>
            <a:r>
              <a:rPr lang="ko-KR" altLang="en-US" sz="1400" dirty="0"/>
              <a:t> 대한 내용은 다음과 같습니다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8ECE9E-E072-F4B5-7B14-62509223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7" y="4509957"/>
            <a:ext cx="520137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4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흐림 효과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(Blur)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285A04-E971-840C-99D1-441D91744F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0542" y="909649"/>
            <a:ext cx="4752528" cy="432048"/>
          </a:xfrm>
        </p:spPr>
        <p:txBody>
          <a:bodyPr/>
          <a:lstStyle/>
          <a:p>
            <a:r>
              <a:rPr lang="ko-KR" altLang="en-US" sz="1400" dirty="0"/>
              <a:t>커널</a:t>
            </a:r>
            <a:r>
              <a:rPr lang="en-US" altLang="ko-KR" sz="1400" dirty="0"/>
              <a:t>(kernel)</a:t>
            </a:r>
            <a:r>
              <a:rPr lang="ko-KR" altLang="en-US" sz="1400" dirty="0"/>
              <a:t>은 이미지에서 </a:t>
            </a:r>
            <a:r>
              <a:rPr lang="en-US" altLang="ko-KR" sz="1400" dirty="0"/>
              <a:t>(x, y)</a:t>
            </a:r>
            <a:r>
              <a:rPr lang="ko-KR" altLang="en-US" sz="1400" dirty="0"/>
              <a:t>의 픽셀과 해당 픽셀 주변을 포함한 작은 크기의 공간을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영역 각각의 특정한 수식이나 함수 등을 적용해 새로운 이미지를 얻는 알고리즘에서 사용됩니다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커널은 영역의 형태와 요소가 결합되는 방식을 정의하는 템플릿을 의미하기도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신호 처리 분야에서는 커널을 필터</a:t>
            </a:r>
            <a:r>
              <a:rPr lang="en-US" altLang="ko-KR" sz="1400" dirty="0"/>
              <a:t>(filter)</a:t>
            </a:r>
            <a:r>
              <a:rPr lang="ko-KR" altLang="en-US" sz="1400" dirty="0"/>
              <a:t>라고도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위 이미지의 파란색 사각형 내부가 커널이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파란색 사각형 크기가 </a:t>
            </a:r>
            <a:r>
              <a:rPr lang="en-US" altLang="ko-KR" sz="1400" dirty="0"/>
              <a:t>3 x 3</a:t>
            </a:r>
            <a:r>
              <a:rPr lang="ko-KR" altLang="en-US" sz="1400" dirty="0"/>
              <a:t>이므로</a:t>
            </a:r>
            <a:r>
              <a:rPr lang="en-US" altLang="ko-KR" sz="1400" dirty="0"/>
              <a:t>, </a:t>
            </a:r>
            <a:r>
              <a:rPr lang="ko-KR" altLang="en-US" sz="1400" dirty="0"/>
              <a:t>커널의 크기는 </a:t>
            </a:r>
            <a:r>
              <a:rPr lang="en-US" altLang="ko-KR" sz="1400" dirty="0"/>
              <a:t>3 x 3</a:t>
            </a:r>
            <a:r>
              <a:rPr lang="ko-KR" altLang="en-US" sz="1400" dirty="0"/>
              <a:t>이 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C7B415-0AE8-FED6-9B19-30B431B1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9649"/>
            <a:ext cx="3600400" cy="2755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294FD-15AA-66B4-8EFF-F163DA393C75}"/>
              </a:ext>
            </a:extLst>
          </p:cNvPr>
          <p:cNvSpPr txBox="1"/>
          <p:nvPr/>
        </p:nvSpPr>
        <p:spPr>
          <a:xfrm>
            <a:off x="1835696" y="3713187"/>
            <a:ext cx="1144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kernel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16DFD01-B46E-CA91-672E-CB6125429BFE}"/>
              </a:ext>
            </a:extLst>
          </p:cNvPr>
          <p:cNvSpPr txBox="1">
            <a:spLocks/>
          </p:cNvSpPr>
          <p:nvPr/>
        </p:nvSpPr>
        <p:spPr bwMode="auto">
          <a:xfrm>
            <a:off x="314237" y="4293096"/>
            <a:ext cx="851552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ko-KR" altLang="en-US" sz="1400" dirty="0" err="1"/>
              <a:t>고정점</a:t>
            </a:r>
            <a:r>
              <a:rPr lang="en-US" altLang="ko-KR" sz="1400" dirty="0"/>
              <a:t>(Anchor Point)</a:t>
            </a:r>
          </a:p>
          <a:p>
            <a:r>
              <a:rPr lang="ko-KR" altLang="en-US" sz="1400" dirty="0" err="1"/>
              <a:t>고정점</a:t>
            </a:r>
            <a:r>
              <a:rPr lang="en-US" altLang="ko-KR" sz="1400" dirty="0"/>
              <a:t>(Anchor Point)</a:t>
            </a:r>
            <a:r>
              <a:rPr lang="ko-KR" altLang="en-US" sz="1400" dirty="0"/>
              <a:t>은 커널을 통해 </a:t>
            </a:r>
            <a:r>
              <a:rPr lang="ko-KR" altLang="en-US" sz="1400" dirty="0" err="1"/>
              <a:t>컨벌루션된</a:t>
            </a:r>
            <a:r>
              <a:rPr lang="ko-KR" altLang="en-US" sz="1400" dirty="0"/>
              <a:t> 값을 할당한 지점입니다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여기서 </a:t>
            </a:r>
            <a:r>
              <a:rPr lang="ko-KR" altLang="en-US" sz="1400" dirty="0" err="1"/>
              <a:t>컨벌루션</a:t>
            </a:r>
            <a:r>
              <a:rPr lang="en-US" altLang="ko-KR" sz="1400" dirty="0"/>
              <a:t>(Convolution)</a:t>
            </a:r>
            <a:r>
              <a:rPr lang="ko-KR" altLang="en-US" sz="1400" dirty="0"/>
              <a:t>이란 새로운 픽셀을 만들어 내기 위해 커널 크기의 화소 값을 이용해 어떤 시스템을 통과해 계산하는 것을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커널 내에서 고정점은 하나의 지점만을 가지며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이미지와 어떻게 정렬되는지를 나타냅니다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위 이미지의 빨간색 부분이 고정점이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빨간색 사각형의 위치는 파란색 사각형을 기준으로 </a:t>
            </a:r>
            <a:r>
              <a:rPr lang="en-US" altLang="ko-KR" sz="1400" dirty="0"/>
              <a:t>(1, 1)</a:t>
            </a:r>
            <a:r>
              <a:rPr lang="ko-KR" altLang="en-US" sz="1400" dirty="0"/>
              <a:t>에 위치합니다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78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흐림 효과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(Blur)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285A04-E971-840C-99D1-441D91744F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9010" y="909649"/>
            <a:ext cx="8744060" cy="432048"/>
          </a:xfrm>
        </p:spPr>
        <p:txBody>
          <a:bodyPr/>
          <a:lstStyle/>
          <a:p>
            <a:r>
              <a:rPr lang="ko-KR" altLang="en-US" sz="1400" dirty="0"/>
              <a:t>테두리 </a:t>
            </a:r>
            <a:r>
              <a:rPr lang="ko-KR" altLang="en-US" sz="1400" dirty="0" err="1"/>
              <a:t>외삽법</a:t>
            </a:r>
            <a:r>
              <a:rPr lang="en-US" altLang="ko-KR" sz="1400" dirty="0"/>
              <a:t>(Border Extrapolation)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컨벌루션을</a:t>
            </a:r>
            <a:r>
              <a:rPr lang="ko-KR" altLang="en-US" sz="1400" dirty="0"/>
              <a:t> 적용할 때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가장자리 부분의 처리 방식을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컨벌루션을</a:t>
            </a:r>
            <a:r>
              <a:rPr lang="ko-KR" altLang="en-US" sz="1400" dirty="0"/>
              <a:t> 적용하면 이미지 가장자리 부분은 계산이 불가능한 데</a:t>
            </a:r>
            <a:r>
              <a:rPr lang="en-US" altLang="ko-KR" sz="1400" dirty="0"/>
              <a:t>, </a:t>
            </a:r>
            <a:r>
              <a:rPr lang="ko-KR" altLang="en-US" sz="1400" dirty="0"/>
              <a:t>이 문제를 해결하기 위해 테두리의 이미지 바깥쪽에 가상의 픽셀을 만들어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가상 픽셀의 값을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처리하거나</a:t>
            </a:r>
            <a:r>
              <a:rPr lang="en-US" altLang="ko-KR" sz="1400" dirty="0"/>
              <a:t>, </a:t>
            </a:r>
            <a:r>
              <a:rPr lang="ko-KR" altLang="en-US" sz="1400" dirty="0"/>
              <a:t>임의의 값을 할당하거나</a:t>
            </a:r>
            <a:r>
              <a:rPr lang="en-US" altLang="ko-KR" sz="1400" dirty="0"/>
              <a:t>, </a:t>
            </a:r>
            <a:r>
              <a:rPr lang="ko-KR" altLang="en-US" sz="1400" dirty="0"/>
              <a:t>커널이 연산할 수 있는 부분부터 연산을 수행하기도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이 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DC15F-1E6C-145F-2284-3F868413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3140968"/>
            <a:ext cx="798306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00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가장자리 검출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(Edge)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E90331-3AF8-8E3E-B72F-D254EACAE73C}"/>
              </a:ext>
            </a:extLst>
          </p:cNvPr>
          <p:cNvGrpSpPr/>
          <p:nvPr/>
        </p:nvGrpSpPr>
        <p:grpSpPr>
          <a:xfrm>
            <a:off x="855937" y="1075778"/>
            <a:ext cx="7432126" cy="5661248"/>
            <a:chOff x="855939" y="778586"/>
            <a:chExt cx="7432126" cy="59282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D560ED-A8DD-DC30-23CD-6A408D7F5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269" y="788240"/>
              <a:ext cx="3665075" cy="26009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6556CA1-8C27-F342-A90F-1ADB99E9C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939" y="3776289"/>
              <a:ext cx="3672408" cy="25610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132026-E71A-A2FA-AA2F-C34D47E3E3A3}"/>
                </a:ext>
              </a:extLst>
            </p:cNvPr>
            <p:cNvSpPr txBox="1"/>
            <p:nvPr/>
          </p:nvSpPr>
          <p:spPr>
            <a:xfrm>
              <a:off x="2267746" y="6346492"/>
              <a:ext cx="11447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Sobel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9FCE8F-DEAF-72E0-2596-BBC4E8BB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5657" y="778586"/>
              <a:ext cx="3672408" cy="261212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177F26-5224-D2F7-1C3C-F58E2B75D189}"/>
                </a:ext>
              </a:extLst>
            </p:cNvPr>
            <p:cNvSpPr txBox="1"/>
            <p:nvPr/>
          </p:nvSpPr>
          <p:spPr>
            <a:xfrm>
              <a:off x="5879482" y="3389216"/>
              <a:ext cx="11447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i="0" dirty="0">
                  <a:solidFill>
                    <a:srgbClr val="3D4144"/>
                  </a:solidFill>
                  <a:effectLst/>
                  <a:latin typeface="+mj-lt"/>
                </a:rPr>
                <a:t>Laplacian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E17414-D574-773B-66E2-AF40E3F33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5658" y="3776289"/>
              <a:ext cx="3672407" cy="25610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17173A-5420-5B40-3CF6-FA16F287165A}"/>
                </a:ext>
              </a:extLst>
            </p:cNvPr>
            <p:cNvSpPr txBox="1"/>
            <p:nvPr/>
          </p:nvSpPr>
          <p:spPr>
            <a:xfrm>
              <a:off x="6145132" y="6368248"/>
              <a:ext cx="11447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i="0" dirty="0">
                  <a:solidFill>
                    <a:srgbClr val="3D4144"/>
                  </a:solidFill>
                  <a:effectLst/>
                  <a:latin typeface="+mj-lt"/>
                </a:rPr>
                <a:t>Canny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2F7880-3268-5953-D011-F053E2CB5E7B}"/>
              </a:ext>
            </a:extLst>
          </p:cNvPr>
          <p:cNvSpPr txBox="1"/>
          <p:nvPr/>
        </p:nvSpPr>
        <p:spPr>
          <a:xfrm>
            <a:off x="2339752" y="3568841"/>
            <a:ext cx="1144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Original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8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카메라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772816"/>
            <a:ext cx="8784976" cy="4104456"/>
          </a:xfrm>
        </p:spPr>
        <p:txBody>
          <a:bodyPr/>
          <a:lstStyle/>
          <a:p>
            <a:r>
              <a:rPr lang="ko-KR" altLang="en-US" sz="1600" dirty="0"/>
              <a:t>비디오출력클래스</a:t>
            </a:r>
            <a:r>
              <a:rPr lang="en-US" altLang="ko-KR" sz="1600" dirty="0"/>
              <a:t>(cv2.VideoCapture)</a:t>
            </a:r>
            <a:r>
              <a:rPr lang="ko-KR" altLang="en-US" sz="1600" dirty="0"/>
              <a:t>를 통해 내장</a:t>
            </a:r>
            <a:r>
              <a:rPr lang="en-US" altLang="ko-KR" sz="1600" dirty="0"/>
              <a:t>/</a:t>
            </a:r>
            <a:r>
              <a:rPr lang="ko-KR" altLang="en-US" sz="1600" dirty="0"/>
              <a:t>외장 카메라에서 정보를 받아올 수 있음</a:t>
            </a:r>
            <a:endParaRPr lang="en-US" altLang="ko-KR" sz="1600" dirty="0"/>
          </a:p>
          <a:p>
            <a:r>
              <a:rPr lang="en-US" altLang="ko-KR" sz="1600" dirty="0"/>
              <a:t>cv2.VideoCapture(index)</a:t>
            </a:r>
            <a:r>
              <a:rPr lang="ko-KR" altLang="en-US" sz="1600" dirty="0"/>
              <a:t>로 카메라의 장치 번호</a:t>
            </a:r>
            <a:r>
              <a:rPr lang="en-US" altLang="ko-KR" sz="1600" dirty="0"/>
              <a:t>(ID)</a:t>
            </a:r>
            <a:r>
              <a:rPr lang="ko-KR" altLang="en-US" sz="1600" dirty="0"/>
              <a:t>와 연결</a:t>
            </a:r>
            <a:r>
              <a:rPr lang="en-US" altLang="ko-KR" sz="1600" dirty="0"/>
              <a:t>. index</a:t>
            </a:r>
            <a:r>
              <a:rPr lang="ko-KR" altLang="en-US" sz="1600" dirty="0"/>
              <a:t>는 카메라의 장치 번호</a:t>
            </a:r>
            <a:endParaRPr lang="en-US" altLang="ko-KR" sz="1600" dirty="0"/>
          </a:p>
          <a:p>
            <a:r>
              <a:rPr lang="ko-KR" altLang="en-US" sz="1600" dirty="0"/>
              <a:t>노트북의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일반적으로 내장 카메라가 존재하므로 노트북 카메라의 장치 번호는 </a:t>
            </a:r>
            <a:r>
              <a:rPr lang="en-US" altLang="ko-KR" sz="1600" dirty="0"/>
              <a:t>0</a:t>
            </a:r>
          </a:p>
          <a:p>
            <a:r>
              <a:rPr lang="ko-KR" altLang="en-US" sz="1600" dirty="0"/>
              <a:t>카메라를 추가적으로 연결하여 외장 카메라를 사용하는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장치 번호가 </a:t>
            </a:r>
            <a:r>
              <a:rPr lang="en-US" altLang="ko-KR" sz="1600" dirty="0"/>
              <a:t>1~n</a:t>
            </a:r>
            <a:r>
              <a:rPr lang="ko-KR" altLang="en-US" sz="1600" dirty="0"/>
              <a:t>까지 순차적으로 할당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카메라 속성 설정 메서드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capture.set</a:t>
            </a:r>
            <a:r>
              <a:rPr lang="en-US" altLang="ko-KR" sz="1600" dirty="0"/>
              <a:t>)</a:t>
            </a:r>
            <a:r>
              <a:rPr lang="ko-KR" altLang="en-US" sz="1600" dirty="0"/>
              <a:t>로 카메라의 속성을 설정합니다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capture.set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propid</a:t>
            </a:r>
            <a:r>
              <a:rPr lang="en-US" altLang="ko-KR" sz="1600" dirty="0"/>
              <a:t>, value)</a:t>
            </a:r>
            <a:r>
              <a:rPr lang="ko-KR" altLang="en-US" sz="1600" dirty="0"/>
              <a:t>로 카메라의 속성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propid</a:t>
            </a:r>
            <a:r>
              <a:rPr lang="en-US" altLang="ko-KR" sz="1600" dirty="0"/>
              <a:t>)</a:t>
            </a:r>
            <a:r>
              <a:rPr lang="ko-KR" altLang="en-US" sz="1600" dirty="0"/>
              <a:t>과 값</a:t>
            </a:r>
            <a:r>
              <a:rPr lang="en-US" altLang="ko-KR" sz="1600" dirty="0"/>
              <a:t>(value)</a:t>
            </a:r>
            <a:r>
              <a:rPr lang="ko-KR" altLang="en-US" sz="1600" dirty="0"/>
              <a:t>을 설정할 수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propid</a:t>
            </a:r>
            <a:r>
              <a:rPr lang="ko-KR" altLang="en-US" sz="1600" dirty="0"/>
              <a:t>은 변경하려는 카메라 설정을 의미합니다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value</a:t>
            </a:r>
            <a:r>
              <a:rPr lang="ko-KR" altLang="en-US" sz="1600" dirty="0"/>
              <a:t>은 변경하려는 카메라 설정의 속성값을 의미합니다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예제에서는 카메라의 너비를 </a:t>
            </a:r>
            <a:r>
              <a:rPr lang="en-US" altLang="ko-KR" sz="1600" dirty="0"/>
              <a:t>640, </a:t>
            </a:r>
            <a:r>
              <a:rPr lang="ko-KR" altLang="en-US" sz="1600" dirty="0"/>
              <a:t>높이를 </a:t>
            </a:r>
            <a:r>
              <a:rPr lang="en-US" altLang="ko-KR" sz="1600" dirty="0"/>
              <a:t>480</a:t>
            </a:r>
            <a:r>
              <a:rPr lang="ko-KR" altLang="en-US" sz="1600" dirty="0"/>
              <a:t>으로 변경합니다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3AEAAE-090F-8445-A6E4-C286D563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8058"/>
            <a:ext cx="3699924" cy="714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DCE00F-7BB0-D606-4C15-63C5E875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79324"/>
            <a:ext cx="4023849" cy="8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48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가장자리 검출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(Edge)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2737" y="980728"/>
            <a:ext cx="8784976" cy="432048"/>
          </a:xfrm>
        </p:spPr>
        <p:txBody>
          <a:bodyPr/>
          <a:lstStyle/>
          <a:p>
            <a:r>
              <a:rPr lang="ko-KR" altLang="en-US" sz="1400" dirty="0"/>
              <a:t>가장자리</a:t>
            </a:r>
            <a:r>
              <a:rPr lang="en-US" altLang="ko-KR" sz="1400" dirty="0"/>
              <a:t>(Edge)</a:t>
            </a:r>
            <a:r>
              <a:rPr lang="ko-KR" altLang="en-US" sz="1400" dirty="0"/>
              <a:t>는 가장 바깥 부분의 둘레를 의미하며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객체의 테두리로 볼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 상에서 가장자리는 전경</a:t>
            </a:r>
            <a:r>
              <a:rPr lang="en-US" altLang="ko-KR" sz="1400" dirty="0"/>
              <a:t>(Foreground)</a:t>
            </a:r>
            <a:r>
              <a:rPr lang="ko-KR" altLang="en-US" sz="1400" dirty="0"/>
              <a:t>과 배경</a:t>
            </a:r>
            <a:r>
              <a:rPr lang="en-US" altLang="ko-KR" sz="1400" dirty="0"/>
              <a:t>(Background)</a:t>
            </a:r>
            <a:r>
              <a:rPr lang="ko-KR" altLang="en-US" sz="1400" dirty="0"/>
              <a:t>이 구분되는 지점이며</a:t>
            </a:r>
            <a:r>
              <a:rPr lang="en-US" altLang="ko-KR" sz="1400" dirty="0"/>
              <a:t>, </a:t>
            </a:r>
            <a:r>
              <a:rPr lang="ko-KR" altLang="en-US" sz="1400" dirty="0"/>
              <a:t>전경과 배경 사이에서 밝기가 큰 폭으로 변하는 지점이 객체의 가장자리가 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그러므로 가장자리는 픽셀의 밝기가 급격하게 변하는 부분으로 간주할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가장자리를 찾기 위해 미분</a:t>
            </a:r>
            <a:r>
              <a:rPr lang="en-US" altLang="ko-KR" sz="1400" dirty="0"/>
              <a:t>(Derivative)</a:t>
            </a:r>
            <a:r>
              <a:rPr lang="ko-KR" altLang="en-US" sz="1400" dirty="0"/>
              <a:t>과 기울기</a:t>
            </a:r>
            <a:r>
              <a:rPr lang="en-US" altLang="ko-KR" sz="1400" dirty="0"/>
              <a:t>(Gradient) </a:t>
            </a:r>
            <a:r>
              <a:rPr lang="ko-KR" altLang="en-US" sz="1400" dirty="0"/>
              <a:t>연산을 수행하며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상에서 픽셀의 밝기 변화율이 높은 경계선을 찾습니다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811F0-9EA0-9C46-6BF8-1CDDCEED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4172970" cy="34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1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81A0-5915-5E0B-73BE-B6D5C1AF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052736"/>
            <a:ext cx="3096344" cy="2029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458931-8FB6-35EC-0645-27009532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851008"/>
            <a:ext cx="5447811" cy="3583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0B276F-3D02-7DD3-98F5-605F1F4AF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3284984"/>
            <a:ext cx="5027356" cy="32562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1DEBBF-44DC-B84F-191A-38848A4F6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581383"/>
            <a:ext cx="5100950" cy="31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1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2737" y="980728"/>
            <a:ext cx="8784976" cy="432048"/>
          </a:xfrm>
        </p:spPr>
        <p:txBody>
          <a:bodyPr/>
          <a:lstStyle/>
          <a:p>
            <a:r>
              <a:rPr lang="ko-KR" altLang="en-US" sz="1400" dirty="0"/>
              <a:t>채널 분리</a:t>
            </a:r>
            <a:r>
              <a:rPr lang="en-US" altLang="ko-KR" sz="1400" dirty="0"/>
              <a:t>(Split)</a:t>
            </a:r>
            <a:r>
              <a:rPr lang="ko-KR" altLang="en-US" sz="1400" dirty="0"/>
              <a:t>과 병합</a:t>
            </a:r>
            <a:r>
              <a:rPr lang="en-US" altLang="ko-KR" sz="1400" dirty="0"/>
              <a:t>(Merge)</a:t>
            </a:r>
            <a:r>
              <a:rPr lang="ko-KR" altLang="en-US" sz="1400" dirty="0"/>
              <a:t>은 영상이나 이미지의 색상 공간의 채널을 분리하거나 합치기 위해 사용합니다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예를 들어</a:t>
            </a:r>
            <a:r>
              <a:rPr lang="en-US" altLang="ko-KR" sz="1400" dirty="0"/>
              <a:t>, BGR </a:t>
            </a:r>
            <a:r>
              <a:rPr lang="ko-KR" altLang="en-US" sz="1400" dirty="0"/>
              <a:t>색상 공간을 </a:t>
            </a:r>
            <a:r>
              <a:rPr lang="en-US" altLang="ko-KR" sz="1400" dirty="0"/>
              <a:t>B(Blue), G(Green), R(Red)</a:t>
            </a:r>
            <a:r>
              <a:rPr lang="ko-KR" altLang="en-US" sz="1400" dirty="0"/>
              <a:t>로 분리해 단일 채널을 가진 배열로 반환할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분리된 채널의 값을 변경하거나 순서를 변경해</a:t>
            </a:r>
            <a:r>
              <a:rPr lang="en-US" altLang="ko-KR" sz="1400" dirty="0"/>
              <a:t>, GB(R/2) </a:t>
            </a:r>
            <a:r>
              <a:rPr lang="ko-KR" altLang="en-US" sz="1400" dirty="0"/>
              <a:t>공간을 만들거나 새로운 색상 공간으로 변경할 수도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000" dirty="0"/>
              <a:t>Tip : OpenCV</a:t>
            </a:r>
            <a:r>
              <a:rPr lang="ko-KR" altLang="en-US" sz="1000" dirty="0"/>
              <a:t>의 가산 혼합의 삼원색 기본 배열순서는 </a:t>
            </a:r>
            <a:r>
              <a:rPr lang="en-US" altLang="ko-KR" sz="1000" dirty="0"/>
              <a:t>BGR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DDA4C-33E9-65E3-931E-144F8E80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4824536" cy="35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2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572365"/>
            <a:ext cx="8784976" cy="432048"/>
          </a:xfrm>
        </p:spPr>
        <p:txBody>
          <a:bodyPr/>
          <a:lstStyle/>
          <a:p>
            <a:r>
              <a:rPr lang="ko-KR" altLang="en-US" sz="1400" dirty="0"/>
              <a:t>채널 분리 함수</a:t>
            </a:r>
            <a:r>
              <a:rPr lang="en-US" altLang="ko-KR" sz="1400" dirty="0"/>
              <a:t>(cv2.split)</a:t>
            </a:r>
            <a:r>
              <a:rPr lang="ko-KR" altLang="en-US" sz="1400" dirty="0"/>
              <a:t>로 이미지에서 채널을 분리할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mv = cv2.split(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</a:t>
            </a:r>
            <a:r>
              <a:rPr lang="ko-KR" altLang="en-US" sz="1400" dirty="0"/>
              <a:t>는 입력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</a:t>
            </a:r>
            <a:r>
              <a:rPr lang="ko-KR" altLang="en-US" sz="1400" dirty="0"/>
              <a:t>에서 채널을 분리해 단일 채널 이미지 배열</a:t>
            </a:r>
            <a:r>
              <a:rPr lang="en-US" altLang="ko-KR" sz="1400" dirty="0"/>
              <a:t>(mv)</a:t>
            </a:r>
            <a:r>
              <a:rPr lang="ko-KR" altLang="en-US" sz="1400" dirty="0"/>
              <a:t>을 생성합니다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mv</a:t>
            </a:r>
            <a:r>
              <a:rPr lang="ko-KR" altLang="en-US" sz="1400" dirty="0"/>
              <a:t>는 목록</a:t>
            </a:r>
            <a:r>
              <a:rPr lang="en-US" altLang="ko-KR" sz="1400" dirty="0"/>
              <a:t>(list)</a:t>
            </a:r>
            <a:r>
              <a:rPr lang="ko-KR" altLang="en-US" sz="1400" dirty="0"/>
              <a:t>형식으로 반환되며</a:t>
            </a:r>
            <a:r>
              <a:rPr lang="en-US" altLang="ko-KR" sz="1400" dirty="0"/>
              <a:t>, b, g, r </a:t>
            </a:r>
            <a:r>
              <a:rPr lang="ko-KR" altLang="en-US" sz="1400" dirty="0"/>
              <a:t>등으로 형태로 각 목록의 </a:t>
            </a:r>
            <a:r>
              <a:rPr lang="ko-KR" altLang="en-US" sz="1400" dirty="0" err="1"/>
              <a:t>원소값을</a:t>
            </a:r>
            <a:r>
              <a:rPr lang="ko-KR" altLang="en-US" sz="1400" dirty="0"/>
              <a:t> 변수로 지정할 수 있습니다</a:t>
            </a:r>
            <a:endParaRPr lang="en-US" altLang="ko-KR" sz="1400" dirty="0"/>
          </a:p>
          <a:p>
            <a:r>
              <a:rPr lang="ko-KR" altLang="en-US" sz="1400" dirty="0"/>
              <a:t>분리된 채널의 순서에 맞게 각 변수에 할당됩니다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Tip : </a:t>
            </a:r>
            <a:r>
              <a:rPr lang="ko-KR" altLang="en-US" sz="1400" dirty="0"/>
              <a:t>분리된 채널들은 단일 채널이므로 흑백 색상으로 표현됩니다</a:t>
            </a:r>
            <a:r>
              <a:rPr lang="en-US" altLang="ko-KR" sz="1400" dirty="0"/>
              <a:t>.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50CE61-B831-CA15-1BCF-4AF57B20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7" y="1052736"/>
            <a:ext cx="1933845" cy="419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2E5592-CD7C-ECE4-CBED-0FC07B47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2" y="3594625"/>
            <a:ext cx="2410161" cy="44773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52F3AE-F6EF-674B-3A68-926D87CE7311}"/>
              </a:ext>
            </a:extLst>
          </p:cNvPr>
          <p:cNvSpPr txBox="1">
            <a:spLocks/>
          </p:cNvSpPr>
          <p:nvPr/>
        </p:nvSpPr>
        <p:spPr bwMode="auto">
          <a:xfrm>
            <a:off x="179512" y="4149080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채널 병합 함수</a:t>
            </a:r>
            <a:r>
              <a:rPr lang="en-US" altLang="ko-KR" sz="1400" dirty="0"/>
              <a:t>(cv2.merge)</a:t>
            </a:r>
            <a:r>
              <a:rPr lang="ko-KR" altLang="en-US" sz="1400" dirty="0"/>
              <a:t>로 분리된 채널을 병합해 하나의 이미지로 합칠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dst</a:t>
            </a:r>
            <a:r>
              <a:rPr lang="en-US" altLang="ko-KR" sz="1400" dirty="0"/>
              <a:t> = cv2.merge(mv)</a:t>
            </a:r>
            <a:r>
              <a:rPr lang="ko-KR" altLang="en-US" sz="1400" dirty="0"/>
              <a:t>로 단일 채널 이미지 배열</a:t>
            </a:r>
            <a:r>
              <a:rPr lang="en-US" altLang="ko-KR" sz="1400" dirty="0"/>
              <a:t>(mv)</a:t>
            </a:r>
            <a:r>
              <a:rPr lang="ko-KR" altLang="en-US" sz="1400" dirty="0"/>
              <a:t>를 병합해 출력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)</a:t>
            </a:r>
            <a:r>
              <a:rPr lang="ko-KR" altLang="en-US" sz="1400" dirty="0"/>
              <a:t>를 생성합니다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채널을 변형한 뒤에 다시 합치거나 순서를 변경해 병합할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순서가 변경될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원본 이미지와 다른 색상으로 표현될 수 있습니다</a:t>
            </a:r>
            <a:r>
              <a:rPr lang="en-US" altLang="ko-KR" sz="1400" dirty="0"/>
              <a:t>.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54777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2060848"/>
            <a:ext cx="8784976" cy="432048"/>
          </a:xfrm>
        </p:spPr>
        <p:txBody>
          <a:bodyPr/>
          <a:lstStyle/>
          <a:p>
            <a:r>
              <a:rPr lang="ko-KR" altLang="en-US" sz="1400" dirty="0"/>
              <a:t>이미지</a:t>
            </a:r>
            <a:r>
              <a:rPr lang="en-US" altLang="ko-KR" sz="1400" dirty="0"/>
              <a:t>[</a:t>
            </a:r>
            <a:r>
              <a:rPr lang="ko-KR" altLang="en-US" sz="1400" dirty="0"/>
              <a:t>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</a:t>
            </a:r>
            <a:r>
              <a:rPr lang="en-US" altLang="ko-KR" sz="1400" dirty="0"/>
              <a:t>]</a:t>
            </a:r>
            <a:r>
              <a:rPr lang="ko-KR" altLang="en-US" sz="1400" dirty="0"/>
              <a:t>을 이용하여 특정 영역의 특정 채널만 불러올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:, :, n</a:t>
            </a:r>
            <a:r>
              <a:rPr lang="ko-KR" altLang="en-US" sz="1400" dirty="0"/>
              <a:t>을 입력할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높이와 너비를 그대로 반환하고 </a:t>
            </a:r>
            <a:r>
              <a:rPr lang="en-US" altLang="ko-KR" sz="1400" dirty="0"/>
              <a:t>n</a:t>
            </a:r>
            <a:r>
              <a:rPr lang="ko-KR" altLang="en-US" sz="1400" dirty="0"/>
              <a:t>번째 채널만 반환하여 적용합니다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C93086-8EAB-183F-20FE-DDCE09B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6" y="980728"/>
            <a:ext cx="1608449" cy="1008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B8E281-16DB-3482-8473-A3F2CBF6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4" y="2976499"/>
            <a:ext cx="4146742" cy="102856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ADC11A9-2A1B-F491-BE5E-F45AC4E4B5B9}"/>
              </a:ext>
            </a:extLst>
          </p:cNvPr>
          <p:cNvSpPr txBox="1">
            <a:spLocks/>
          </p:cNvSpPr>
          <p:nvPr/>
        </p:nvSpPr>
        <p:spPr bwMode="auto">
          <a:xfrm>
            <a:off x="105990" y="4272643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검은색 빈 공간 이미지가 필요할 때는 </a:t>
            </a:r>
            <a:r>
              <a:rPr lang="en-US" altLang="ko-KR" sz="1400" dirty="0" err="1"/>
              <a:t>np.zeros</a:t>
            </a:r>
            <a:r>
              <a:rPr lang="en-US" altLang="ko-KR" sz="1400" dirty="0"/>
              <a:t>((</a:t>
            </a:r>
            <a:r>
              <a:rPr lang="ko-KR" altLang="en-US" sz="1400" dirty="0"/>
              <a:t>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=</a:t>
            </a:r>
            <a:r>
              <a:rPr lang="ko-KR" altLang="en-US" sz="1400" dirty="0"/>
              <a:t>정밀도</a:t>
            </a:r>
            <a:r>
              <a:rPr lang="en-US" altLang="ko-KR" sz="1400" dirty="0"/>
              <a:t>)</a:t>
            </a:r>
            <a:r>
              <a:rPr lang="ko-KR" altLang="en-US" sz="1400" dirty="0"/>
              <a:t>을 이용해 빈 이미지를 생성할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Blue, Green, Zero </a:t>
            </a:r>
            <a:r>
              <a:rPr lang="ko-KR" altLang="en-US" sz="1400" dirty="0"/>
              <a:t>이미지를 병합할 경우</a:t>
            </a:r>
            <a:r>
              <a:rPr lang="en-US" altLang="ko-KR" sz="1400" dirty="0"/>
              <a:t>, Red </a:t>
            </a:r>
            <a:r>
              <a:rPr lang="ko-KR" altLang="en-US" sz="1400" dirty="0"/>
              <a:t>채널 영역이 모두 </a:t>
            </a:r>
            <a:r>
              <a:rPr lang="ko-KR" altLang="en-US" sz="1400" dirty="0" err="1"/>
              <a:t>흑백이미지로</a:t>
            </a:r>
            <a:r>
              <a:rPr lang="ko-KR" altLang="en-US" sz="1400" dirty="0"/>
              <a:t> 변경됩니다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Tip : import numpy as np</a:t>
            </a:r>
            <a:r>
              <a:rPr lang="ko-KR" altLang="en-US" sz="1400" dirty="0"/>
              <a:t>가 포함된 상태여야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Tip : </a:t>
            </a:r>
            <a:r>
              <a:rPr lang="ko-KR" altLang="en-US" sz="1400" dirty="0"/>
              <a:t>특정 색상의 이미지를 생성하려는 경우에는 </a:t>
            </a:r>
            <a:r>
              <a:rPr lang="en-US" altLang="ko-KR" sz="1400" dirty="0" err="1"/>
              <a:t>np.full</a:t>
            </a:r>
            <a:r>
              <a:rPr lang="en-US" altLang="ko-KR" sz="1400" dirty="0"/>
              <a:t>((</a:t>
            </a:r>
            <a:r>
              <a:rPr lang="ko-KR" altLang="en-US" sz="1400" dirty="0"/>
              <a:t>높이</a:t>
            </a:r>
            <a:r>
              <a:rPr lang="en-US" altLang="ko-KR" sz="1400" dirty="0"/>
              <a:t>, </a:t>
            </a:r>
            <a:r>
              <a:rPr lang="ko-KR" altLang="en-US" sz="1400" dirty="0"/>
              <a:t>너비</a:t>
            </a:r>
            <a:r>
              <a:rPr lang="en-US" altLang="ko-KR" sz="1400" dirty="0"/>
              <a:t>, </a:t>
            </a:r>
            <a:r>
              <a:rPr lang="ko-KR" altLang="en-US" sz="1400" dirty="0"/>
              <a:t>채널</a:t>
            </a:r>
            <a:r>
              <a:rPr lang="en-US" altLang="ko-KR" sz="1400" dirty="0"/>
              <a:t>), (b, g, r),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=</a:t>
            </a:r>
            <a:r>
              <a:rPr lang="ko-KR" altLang="en-US" sz="1400" dirty="0"/>
              <a:t>정밀도</a:t>
            </a:r>
            <a:r>
              <a:rPr lang="en-US" altLang="ko-KR" sz="1400" dirty="0"/>
              <a:t>)</a:t>
            </a:r>
            <a:r>
              <a:rPr lang="ko-KR" altLang="en-US" sz="1400" dirty="0"/>
              <a:t>을 이용해 특정 색상 이미지를 생성할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83867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 err="1">
                <a:solidFill>
                  <a:srgbClr val="3D4144"/>
                </a:solidFill>
                <a:effectLst/>
              </a:rPr>
              <a:t>모폴로지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 변환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7A355B-6C91-4E37-0944-06EB83CD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4824536" cy="3456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A83903-92AD-C2DD-9FAF-49557878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4056793"/>
            <a:ext cx="7560840" cy="2657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8A18EF-9C2B-2DF8-6369-E5194A090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00" y="1384005"/>
            <a:ext cx="3755078" cy="26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2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432048"/>
          </a:xfrm>
        </p:spPr>
        <p:txBody>
          <a:bodyPr/>
          <a:lstStyle/>
          <a:p>
            <a:r>
              <a:rPr lang="ko-KR" altLang="en-US" sz="1400" dirty="0" err="1"/>
              <a:t>모폴로지</a:t>
            </a:r>
            <a:r>
              <a:rPr lang="ko-KR" altLang="en-US" sz="1400" dirty="0"/>
              <a:t> 변환</a:t>
            </a:r>
            <a:r>
              <a:rPr lang="en-US" altLang="ko-KR" sz="1400" dirty="0"/>
              <a:t>(Perspective Transformation)</a:t>
            </a:r>
            <a:r>
              <a:rPr lang="ko-KR" altLang="en-US" sz="1400" dirty="0"/>
              <a:t>은 영상이나 이미지를 형태학적 관점에서 접근하는 기법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모폴로지</a:t>
            </a:r>
            <a:r>
              <a:rPr lang="ko-KR" altLang="en-US" sz="1400" dirty="0"/>
              <a:t> 변환은 주로 영상 내 </a:t>
            </a:r>
            <a:r>
              <a:rPr lang="ko-KR" altLang="en-US" sz="1400" dirty="0" err="1"/>
              <a:t>픽셀값</a:t>
            </a:r>
            <a:r>
              <a:rPr lang="ko-KR" altLang="en-US" sz="1400" dirty="0"/>
              <a:t> 대체에 사용됩니다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응용해서 노이즈 제거</a:t>
            </a:r>
            <a:r>
              <a:rPr lang="en-US" altLang="ko-KR" sz="1400" dirty="0"/>
              <a:t>, </a:t>
            </a:r>
            <a:r>
              <a:rPr lang="ko-KR" altLang="en-US" sz="1400" dirty="0"/>
              <a:t>요소 결합 및 분리</a:t>
            </a:r>
            <a:r>
              <a:rPr lang="en-US" altLang="ko-KR" sz="1400" dirty="0"/>
              <a:t>, </a:t>
            </a:r>
            <a:r>
              <a:rPr lang="ko-KR" altLang="en-US" sz="1400" dirty="0"/>
              <a:t>강도 피크 검출 등에 이용할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기본적인 </a:t>
            </a:r>
            <a:r>
              <a:rPr lang="ko-KR" altLang="en-US" sz="1400" dirty="0" err="1"/>
              <a:t>모폴로지</a:t>
            </a:r>
            <a:r>
              <a:rPr lang="ko-KR" altLang="en-US" sz="1400" dirty="0"/>
              <a:t> 변환으로는 팽창</a:t>
            </a:r>
            <a:r>
              <a:rPr lang="en-US" altLang="ko-KR" sz="1400" dirty="0"/>
              <a:t>(dilation)</a:t>
            </a:r>
            <a:r>
              <a:rPr lang="ko-KR" altLang="en-US" sz="1400" dirty="0"/>
              <a:t>과 침식</a:t>
            </a:r>
            <a:r>
              <a:rPr lang="en-US" altLang="ko-KR" sz="1400" dirty="0"/>
              <a:t>(erosion)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팽창과 침식은 이미지와 커널의 </a:t>
            </a:r>
            <a:r>
              <a:rPr lang="ko-KR" altLang="en-US" sz="1400" dirty="0" err="1"/>
              <a:t>컨벌루션</a:t>
            </a:r>
            <a:r>
              <a:rPr lang="ko-KR" altLang="en-US" sz="1400" dirty="0"/>
              <a:t> 연산이며</a:t>
            </a:r>
            <a:r>
              <a:rPr lang="en-US" altLang="ko-KR" sz="1400" dirty="0"/>
              <a:t>, </a:t>
            </a:r>
            <a:r>
              <a:rPr lang="ko-KR" altLang="en-US" sz="1400" dirty="0"/>
              <a:t>이 두 가지 기본 연산을 기반으로 복잡하고 다양한 </a:t>
            </a:r>
            <a:r>
              <a:rPr lang="ko-KR" altLang="en-US" sz="1400" dirty="0" err="1"/>
              <a:t>모폴로지</a:t>
            </a:r>
            <a:r>
              <a:rPr lang="ko-KR" altLang="en-US" sz="1400" dirty="0"/>
              <a:t> 연산을 구현할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3C3218-647C-3CD4-F083-76A35B25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2985166"/>
            <a:ext cx="3286584" cy="55252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E845A84-AED1-EB1F-F00D-CF6B8D858EAF}"/>
              </a:ext>
            </a:extLst>
          </p:cNvPr>
          <p:cNvSpPr txBox="1">
            <a:spLocks/>
          </p:cNvSpPr>
          <p:nvPr/>
        </p:nvSpPr>
        <p:spPr bwMode="auto">
          <a:xfrm>
            <a:off x="251520" y="3529471"/>
            <a:ext cx="442798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팽창</a:t>
            </a:r>
            <a:r>
              <a:rPr lang="en-US" altLang="ko-KR" sz="1400" dirty="0"/>
              <a:t>(dilation)</a:t>
            </a:r>
            <a:r>
              <a:rPr lang="ko-KR" altLang="en-US" sz="1400" dirty="0"/>
              <a:t>은 커널 영역 안에 존재하는 모든 픽셀의 값을 커널 내부의 극댓값</a:t>
            </a:r>
            <a:r>
              <a:rPr lang="en-US" altLang="ko-KR" sz="1400" dirty="0"/>
              <a:t>(local maximum)</a:t>
            </a:r>
            <a:r>
              <a:rPr lang="ko-KR" altLang="en-US" sz="1400" dirty="0"/>
              <a:t>으로 대체합니다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구조 요소</a:t>
            </a:r>
            <a:r>
              <a:rPr lang="en-US" altLang="ko-KR" sz="1400" dirty="0"/>
              <a:t>(element)</a:t>
            </a:r>
            <a:r>
              <a:rPr lang="ko-KR" altLang="en-US" sz="1400" dirty="0"/>
              <a:t>를 활용해 이웃한 픽셀들을 최대 </a:t>
            </a:r>
            <a:r>
              <a:rPr lang="ko-KR" altLang="en-US" sz="1400" dirty="0" err="1"/>
              <a:t>픽셀값으로</a:t>
            </a:r>
            <a:r>
              <a:rPr lang="ko-KR" altLang="en-US" sz="1400" dirty="0"/>
              <a:t> 대체합니다</a:t>
            </a:r>
            <a:endParaRPr lang="en-US" altLang="ko-KR" sz="1400" dirty="0"/>
          </a:p>
          <a:p>
            <a:r>
              <a:rPr lang="ko-KR" altLang="en-US" sz="1400" dirty="0"/>
              <a:t>팽창 연산을 적용하면 어두운 영역이 줄어들고 밝은 영역이 늘어납니다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커널의 크기나 반복 횟수에 따라 밝은 영역이 늘어나 객체 내부의 홀</a:t>
            </a:r>
            <a:r>
              <a:rPr lang="en-US" altLang="ko-KR" sz="1400" dirty="0"/>
              <a:t>(holes)</a:t>
            </a:r>
            <a:r>
              <a:rPr lang="ko-KR" altLang="en-US" sz="1400" dirty="0"/>
              <a:t>이 사라집니다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팽창 연산은 노이즈 제거 후 줄어든 크기를 복구하고자 할 때 주로 사용합니다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F353AE-636E-BF2A-0975-F2C7F763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3988"/>
            <a:ext cx="3315163" cy="523948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F7C2365-2177-C139-3D1E-497052DC96B2}"/>
              </a:ext>
            </a:extLst>
          </p:cNvPr>
          <p:cNvSpPr txBox="1">
            <a:spLocks/>
          </p:cNvSpPr>
          <p:nvPr/>
        </p:nvSpPr>
        <p:spPr bwMode="auto">
          <a:xfrm>
            <a:off x="4679504" y="3526645"/>
            <a:ext cx="446449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침식</a:t>
            </a:r>
            <a:r>
              <a:rPr lang="en-US" altLang="ko-KR" sz="1400" dirty="0"/>
              <a:t>(erosion)</a:t>
            </a:r>
            <a:r>
              <a:rPr lang="ko-KR" altLang="en-US" sz="1400" dirty="0"/>
              <a:t>은 커널 영역 안에 존재하는 모든 픽셀의 값을 커널 내부의 극솟값</a:t>
            </a:r>
            <a:r>
              <a:rPr lang="en-US" altLang="ko-KR" sz="1400" dirty="0"/>
              <a:t>(local minimum)</a:t>
            </a:r>
            <a:r>
              <a:rPr lang="ko-KR" altLang="en-US" sz="1400" dirty="0"/>
              <a:t>으로 대체합니다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구조 요소</a:t>
            </a:r>
            <a:r>
              <a:rPr lang="en-US" altLang="ko-KR" sz="1400" dirty="0"/>
              <a:t>(element)</a:t>
            </a:r>
            <a:r>
              <a:rPr lang="ko-KR" altLang="en-US" sz="1400" dirty="0"/>
              <a:t>를 활용해 이웃한 픽셀을 최소 </a:t>
            </a:r>
            <a:r>
              <a:rPr lang="ko-KR" altLang="en-US" sz="1400" dirty="0" err="1"/>
              <a:t>픽셀값으로</a:t>
            </a:r>
            <a:r>
              <a:rPr lang="ko-KR" altLang="en-US" sz="1400" dirty="0"/>
              <a:t> 대체합니다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침식 연산을 적용하면 밝은 영역이 줄어들고 어두운 영역이 늘어납니다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커널의 크기나 반복 횟수에 따라 어두운 영역이 늘어나며</a:t>
            </a:r>
            <a:r>
              <a:rPr lang="en-US" altLang="ko-KR" sz="1400" dirty="0"/>
              <a:t>, </a:t>
            </a:r>
            <a:r>
              <a:rPr lang="ko-KR" altLang="en-US" sz="1400" dirty="0"/>
              <a:t>객체 내부의 홀</a:t>
            </a:r>
            <a:r>
              <a:rPr lang="en-US" altLang="ko-KR" sz="1400" dirty="0"/>
              <a:t>(holes)</a:t>
            </a:r>
            <a:r>
              <a:rPr lang="ko-KR" altLang="en-US" sz="1400" dirty="0"/>
              <a:t>이 커집니다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침식 연산은 노이즈 제거에 주로 사용합니다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28630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4807586"/>
            <a:ext cx="8784976" cy="432048"/>
          </a:xfrm>
        </p:spPr>
        <p:txBody>
          <a:bodyPr/>
          <a:lstStyle/>
          <a:p>
            <a:r>
              <a:rPr lang="en-US" altLang="ko-KR" sz="1400" dirty="0"/>
              <a:t>cv2.getStructuringElement()</a:t>
            </a:r>
            <a:r>
              <a:rPr lang="ko-KR" altLang="en-US" sz="1400" dirty="0"/>
              <a:t>를 활용해 구조요소를 생성합니다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cv2.getStructuringElement(</a:t>
            </a:r>
            <a:r>
              <a:rPr lang="ko-KR" altLang="en-US" sz="1400" dirty="0"/>
              <a:t>커널의 형태</a:t>
            </a:r>
            <a:r>
              <a:rPr lang="en-US" altLang="ko-KR" sz="1400" dirty="0"/>
              <a:t>, </a:t>
            </a:r>
            <a:r>
              <a:rPr lang="ko-KR" altLang="en-US" sz="1400" dirty="0"/>
              <a:t>커널의 크기</a:t>
            </a:r>
            <a:r>
              <a:rPr lang="en-US" altLang="ko-KR" sz="1400" dirty="0"/>
              <a:t>, </a:t>
            </a:r>
            <a:r>
              <a:rPr lang="ko-KR" altLang="en-US" sz="1400" dirty="0"/>
              <a:t>중심점</a:t>
            </a:r>
            <a:r>
              <a:rPr lang="en-US" altLang="ko-KR" sz="1400" dirty="0"/>
              <a:t>)</a:t>
            </a:r>
            <a:r>
              <a:rPr lang="ko-KR" altLang="en-US" sz="1400" dirty="0"/>
              <a:t>로 구조 요소를 생성합니다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커널의 크기는 구조 요소의 크기를 의미합니다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</a:t>
            </a:r>
            <a:r>
              <a:rPr lang="en-US" altLang="ko-KR" sz="1400" dirty="0"/>
              <a:t>, </a:t>
            </a:r>
            <a:r>
              <a:rPr lang="ko-KR" altLang="en-US" sz="1400" dirty="0"/>
              <a:t>커널의 크기가 너무 작다면 커널의 형태는 영향을 받지 않습니다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고정점은 커널의 중심 위치를 나타냅니다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필수 매개변수가 아니며</a:t>
            </a:r>
            <a:r>
              <a:rPr lang="en-US" altLang="ko-KR" sz="1400" dirty="0"/>
              <a:t>, </a:t>
            </a:r>
            <a:r>
              <a:rPr lang="ko-KR" altLang="en-US" sz="1400" dirty="0"/>
              <a:t>설정하지 않을 경우 사용되는 함수에서 값이 결정됩니다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D0CDAA-A22B-5514-2A49-37139E3A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8" y="943556"/>
            <a:ext cx="4420217" cy="3191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E81F4B-CA0C-1751-B977-38507FC2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05" y="4276542"/>
            <a:ext cx="435353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4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채널 분리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(Split)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및 병합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(Merge)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65" y="1772816"/>
            <a:ext cx="8784976" cy="432048"/>
          </a:xfrm>
        </p:spPr>
        <p:txBody>
          <a:bodyPr/>
          <a:lstStyle/>
          <a:p>
            <a:r>
              <a:rPr lang="ko-KR" altLang="en-US" sz="1400" dirty="0"/>
              <a:t>생성된 구조 요소를 활용해 </a:t>
            </a:r>
            <a:r>
              <a:rPr lang="ko-KR" altLang="en-US" sz="1400" dirty="0" err="1"/>
              <a:t>모폴로지</a:t>
            </a:r>
            <a:r>
              <a:rPr lang="ko-KR" altLang="en-US" sz="1400" dirty="0"/>
              <a:t> 변환을 적용합니다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팽창 함수</a:t>
            </a:r>
            <a:r>
              <a:rPr lang="en-US" altLang="ko-KR" sz="1400" dirty="0"/>
              <a:t>(cv2.dilate)</a:t>
            </a:r>
            <a:r>
              <a:rPr lang="ko-KR" altLang="en-US" sz="1400" dirty="0"/>
              <a:t>와 침식 함수</a:t>
            </a:r>
            <a:r>
              <a:rPr lang="en-US" altLang="ko-KR" sz="1400" dirty="0"/>
              <a:t>(cv2.erode)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모폴로지</a:t>
            </a:r>
            <a:r>
              <a:rPr lang="ko-KR" altLang="en-US" sz="1400" dirty="0"/>
              <a:t> 변환을 진행합니다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cv2.dilate(</a:t>
            </a:r>
            <a:r>
              <a:rPr lang="ko-KR" altLang="en-US" sz="1400" dirty="0"/>
              <a:t>원본 배열</a:t>
            </a:r>
            <a:r>
              <a:rPr lang="en-US" altLang="ko-KR" sz="1400" dirty="0"/>
              <a:t>, </a:t>
            </a:r>
            <a:r>
              <a:rPr lang="ko-KR" altLang="en-US" sz="1400" dirty="0"/>
              <a:t>구조 요소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고정점</a:t>
            </a:r>
            <a:r>
              <a:rPr lang="en-US" altLang="ko-KR" sz="1400" dirty="0"/>
              <a:t>, </a:t>
            </a:r>
            <a:r>
              <a:rPr lang="ko-KR" altLang="en-US" sz="1400" dirty="0"/>
              <a:t>반복 횟수</a:t>
            </a:r>
            <a:r>
              <a:rPr lang="en-US" altLang="ko-KR" sz="1400" dirty="0"/>
              <a:t>, </a:t>
            </a:r>
            <a:r>
              <a:rPr lang="ko-KR" altLang="en-US" sz="1400" dirty="0"/>
              <a:t>테두리 </a:t>
            </a:r>
            <a:r>
              <a:rPr lang="ko-KR" altLang="en-US" sz="1400" dirty="0" err="1"/>
              <a:t>외삽법</a:t>
            </a:r>
            <a:r>
              <a:rPr lang="en-US" altLang="ko-KR" sz="1400" dirty="0"/>
              <a:t>, </a:t>
            </a:r>
            <a:r>
              <a:rPr lang="ko-KR" altLang="en-US" sz="1400" dirty="0"/>
              <a:t>테두리 색상</a:t>
            </a:r>
            <a:r>
              <a:rPr lang="en-US" altLang="ko-KR" sz="1400" dirty="0"/>
              <a:t>)</a:t>
            </a:r>
            <a:r>
              <a:rPr lang="ko-KR" altLang="en-US" sz="1400" dirty="0"/>
              <a:t>로 팽창 연산을 진행</a:t>
            </a:r>
            <a:endParaRPr lang="en-US" altLang="ko-KR" sz="1400" dirty="0"/>
          </a:p>
          <a:p>
            <a:r>
              <a:rPr lang="en-US" altLang="ko-KR" sz="1400" dirty="0"/>
              <a:t>cv2.erode(</a:t>
            </a:r>
            <a:r>
              <a:rPr lang="ko-KR" altLang="en-US" sz="1400" dirty="0"/>
              <a:t>원본 배열</a:t>
            </a:r>
            <a:r>
              <a:rPr lang="en-US" altLang="ko-KR" sz="1400" dirty="0"/>
              <a:t>, </a:t>
            </a:r>
            <a:r>
              <a:rPr lang="ko-KR" altLang="en-US" sz="1400" dirty="0"/>
              <a:t>구조 요소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고정점</a:t>
            </a:r>
            <a:r>
              <a:rPr lang="en-US" altLang="ko-KR" sz="1400" dirty="0"/>
              <a:t>, </a:t>
            </a:r>
            <a:r>
              <a:rPr lang="ko-KR" altLang="en-US" sz="1400" dirty="0"/>
              <a:t>반복 횟수</a:t>
            </a:r>
            <a:r>
              <a:rPr lang="en-US" altLang="ko-KR" sz="1400" dirty="0"/>
              <a:t>, </a:t>
            </a:r>
            <a:r>
              <a:rPr lang="ko-KR" altLang="en-US" sz="1400" dirty="0"/>
              <a:t>테두리 </a:t>
            </a:r>
            <a:r>
              <a:rPr lang="ko-KR" altLang="en-US" sz="1400" dirty="0" err="1"/>
              <a:t>외삽법</a:t>
            </a:r>
            <a:r>
              <a:rPr lang="en-US" altLang="ko-KR" sz="1400" dirty="0"/>
              <a:t>, </a:t>
            </a:r>
            <a:r>
              <a:rPr lang="ko-KR" altLang="en-US" sz="1400" dirty="0"/>
              <a:t>테두리 색상</a:t>
            </a:r>
            <a:r>
              <a:rPr lang="en-US" altLang="ko-KR" sz="1400" dirty="0"/>
              <a:t>)</a:t>
            </a:r>
            <a:r>
              <a:rPr lang="ko-KR" altLang="en-US" sz="1400" dirty="0"/>
              <a:t>로 침식 연산을 진행</a:t>
            </a:r>
            <a:endParaRPr lang="en-US" altLang="ko-KR" sz="1400" dirty="0"/>
          </a:p>
          <a:p>
            <a:r>
              <a:rPr lang="ko-KR" altLang="en-US" sz="1400" dirty="0"/>
              <a:t>팽창 함수와 침식 함수의 매개변수 순서와 의미는 동일합니다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팽창 연산의 경우 밝은 영역이 커지며</a:t>
            </a:r>
            <a:r>
              <a:rPr lang="en-US" altLang="ko-KR" sz="1400" dirty="0"/>
              <a:t>, </a:t>
            </a:r>
            <a:r>
              <a:rPr lang="ko-KR" altLang="en-US" sz="1400" dirty="0"/>
              <a:t>침식 연산의 경우 어두운 영역이 커집니다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Tip : </a:t>
            </a:r>
            <a:r>
              <a:rPr lang="ko-KR" altLang="en-US" sz="1400" dirty="0"/>
              <a:t>고정점을 </a:t>
            </a:r>
            <a:r>
              <a:rPr lang="en-US" altLang="ko-KR" sz="1400" dirty="0"/>
              <a:t>(-1, -1)</a:t>
            </a:r>
            <a:r>
              <a:rPr lang="ko-KR" altLang="en-US" sz="1400" dirty="0"/>
              <a:t>로 할당할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커널의 중심부에 고정점이 위치하게 됩니다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4B6F3-BCB3-ADA2-B73E-144B7D25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61049"/>
            <a:ext cx="4591691" cy="657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9C2566-CAB6-C8AE-8135-B3D77885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265000"/>
            <a:ext cx="3620005" cy="43821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60609D-FB90-1DF6-0ED0-FAC1DCF8DB6E}"/>
              </a:ext>
            </a:extLst>
          </p:cNvPr>
          <p:cNvSpPr txBox="1">
            <a:spLocks/>
          </p:cNvSpPr>
          <p:nvPr/>
        </p:nvSpPr>
        <p:spPr bwMode="auto">
          <a:xfrm>
            <a:off x="173141" y="4797152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Numpy </a:t>
            </a:r>
            <a:r>
              <a:rPr lang="ko-KR" altLang="en-US" sz="1400" dirty="0"/>
              <a:t>함수 중 연결 함수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np.concatenate</a:t>
            </a:r>
            <a:r>
              <a:rPr lang="en-US" altLang="ko-KR" sz="1400" dirty="0"/>
              <a:t>)</a:t>
            </a:r>
            <a:r>
              <a:rPr lang="ko-KR" altLang="en-US" sz="1400" dirty="0"/>
              <a:t>로 원본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팽창 결과</a:t>
            </a:r>
            <a:r>
              <a:rPr lang="en-US" altLang="ko-KR" sz="1400" dirty="0"/>
              <a:t>, </a:t>
            </a:r>
            <a:r>
              <a:rPr lang="ko-KR" altLang="en-US" sz="1400" dirty="0"/>
              <a:t>침식 결과를 하나의 이미지로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np.concatenate</a:t>
            </a:r>
            <a:r>
              <a:rPr lang="en-US" altLang="ko-KR" sz="1400" dirty="0"/>
              <a:t>(</a:t>
            </a:r>
            <a:r>
              <a:rPr lang="ko-KR" altLang="en-US" sz="1400" dirty="0"/>
              <a:t>연결할 이미지 배열들</a:t>
            </a:r>
            <a:r>
              <a:rPr lang="en-US" altLang="ko-KR" sz="1400" dirty="0"/>
              <a:t>, </a:t>
            </a:r>
            <a:r>
              <a:rPr lang="ko-KR" altLang="en-US" sz="1400" dirty="0"/>
              <a:t>축 방향</a:t>
            </a:r>
            <a:r>
              <a:rPr lang="en-US" altLang="ko-KR" sz="1400" dirty="0"/>
              <a:t>)</a:t>
            </a:r>
            <a:r>
              <a:rPr lang="ko-KR" altLang="en-US" sz="1400" dirty="0"/>
              <a:t>로 이미지를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Tip : axis=0</a:t>
            </a:r>
            <a:r>
              <a:rPr lang="ko-KR" altLang="en-US" sz="1400" dirty="0"/>
              <a:t>으로 사용할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세로 방향으로 연결됩니다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588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이미지 연산 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- 1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48D9C-7D8D-AF4F-5DD1-C6EFFD32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1" y="1233001"/>
            <a:ext cx="8892480" cy="50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8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카메라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2233574"/>
            <a:ext cx="8784976" cy="3024336"/>
          </a:xfrm>
        </p:spPr>
        <p:txBody>
          <a:bodyPr/>
          <a:lstStyle/>
          <a:p>
            <a:r>
              <a:rPr lang="ko-KR" altLang="en-US" sz="1400" dirty="0" err="1"/>
              <a:t>반복문</a:t>
            </a:r>
            <a:r>
              <a:rPr lang="en-US" altLang="ko-KR" sz="1400" dirty="0"/>
              <a:t>(While)</a:t>
            </a:r>
            <a:r>
              <a:rPr lang="ko-KR" altLang="en-US" sz="1400" dirty="0"/>
              <a:t>을 활용하여 카메라에서 프레임을 지속적으로 받아옵니다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키 입력 대기 함수</a:t>
            </a:r>
            <a:r>
              <a:rPr lang="en-US" altLang="ko-KR" sz="1400" dirty="0"/>
              <a:t>(cv2.waitkey)</a:t>
            </a:r>
            <a:r>
              <a:rPr lang="ko-KR" altLang="en-US" sz="1400" dirty="0"/>
              <a:t>는 지정된 시간 동안 키 입력이 있을 때까지 프로그램을 지연시킵니다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cv2.waitkey(delay)</a:t>
            </a:r>
            <a:r>
              <a:rPr lang="ko-KR" altLang="en-US" sz="1400" dirty="0"/>
              <a:t>로 키 입력을 기다립니다</a:t>
            </a:r>
            <a:r>
              <a:rPr lang="en-US" altLang="ko-KR" sz="1400" dirty="0"/>
              <a:t>. delay</a:t>
            </a:r>
            <a:r>
              <a:rPr lang="ko-KR" altLang="en-US" sz="1400" dirty="0"/>
              <a:t>는 지연 시간을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밀리초</a:t>
            </a:r>
            <a:r>
              <a:rPr lang="ko-KR" altLang="en-US" sz="1400" dirty="0"/>
              <a:t> 단위의 시간 동안 키 입력을 기다리며 그 시간동안 키 입력이 없을 경우 다음 구문을 실행합니다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키 입력 대기 함수는 입력된 키의 아스키 코드 값을 반환합니다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어떤 키라도 입력되기 전까지 </a:t>
            </a:r>
            <a:r>
              <a:rPr lang="en-US" altLang="ko-KR" sz="1400" dirty="0"/>
              <a:t>33ms</a:t>
            </a:r>
            <a:r>
              <a:rPr lang="ko-KR" altLang="en-US" sz="1400" dirty="0"/>
              <a:t>마다 반복문을 실행합니다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000" dirty="0"/>
              <a:t>Tip : delay</a:t>
            </a:r>
            <a:r>
              <a:rPr lang="ko-KR" altLang="en-US" sz="1000" dirty="0"/>
              <a:t>가 </a:t>
            </a:r>
            <a:r>
              <a:rPr lang="en-US" altLang="ko-KR" sz="1000" dirty="0"/>
              <a:t>0</a:t>
            </a:r>
            <a:r>
              <a:rPr lang="ko-KR" altLang="en-US" sz="1000" dirty="0"/>
              <a:t>일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지속적으로 키 입력을 검사하여 프레임이 넘어가지 않습니다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00" dirty="0"/>
              <a:t>Tip : while cv2.waitKey(33) != </a:t>
            </a:r>
            <a:r>
              <a:rPr lang="en-US" altLang="ko-KR" sz="1000" dirty="0" err="1"/>
              <a:t>ord</a:t>
            </a:r>
            <a:r>
              <a:rPr lang="en-US" altLang="ko-KR" sz="1000" dirty="0"/>
              <a:t>('q'):</a:t>
            </a:r>
            <a:r>
              <a:rPr lang="ko-KR" altLang="en-US" sz="1000" dirty="0"/>
              <a:t>으로 사용할 경우</a:t>
            </a:r>
            <a:r>
              <a:rPr lang="en-US" altLang="ko-KR" sz="1000" dirty="0"/>
              <a:t>, q</a:t>
            </a:r>
            <a:r>
              <a:rPr lang="ko-KR" altLang="en-US" sz="1000" dirty="0"/>
              <a:t>가 입력될 때 </a:t>
            </a:r>
            <a:r>
              <a:rPr lang="en-US" altLang="ko-KR" sz="1000" dirty="0"/>
              <a:t>while</a:t>
            </a:r>
            <a:r>
              <a:rPr lang="ko-KR" altLang="en-US" sz="1000" dirty="0"/>
              <a:t>문을 종료합니다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프레임 읽기 메서드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capture.read</a:t>
            </a:r>
            <a:r>
              <a:rPr lang="en-US" altLang="ko-KR" sz="1400" dirty="0"/>
              <a:t>)</a:t>
            </a:r>
            <a:r>
              <a:rPr lang="ko-KR" altLang="en-US" sz="1400" dirty="0"/>
              <a:t>를 이용하여 카메라의 상태 및 프레임을 받아옵니다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ret</a:t>
            </a:r>
            <a:r>
              <a:rPr lang="ko-KR" altLang="en-US" sz="1400" dirty="0"/>
              <a:t>은 카메라의 상태가 저장되며 정상 작동할 경우 </a:t>
            </a:r>
            <a:r>
              <a:rPr lang="en-US" altLang="ko-KR" sz="1400" dirty="0"/>
              <a:t>True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작동하지 않을 경우 </a:t>
            </a:r>
            <a:r>
              <a:rPr lang="en-US" altLang="ko-KR" sz="1400" dirty="0"/>
              <a:t>False</a:t>
            </a:r>
            <a:r>
              <a:rPr lang="ko-KR" altLang="en-US" sz="1400" dirty="0"/>
              <a:t>를 반환</a:t>
            </a:r>
            <a:endParaRPr lang="en-US" altLang="ko-KR" sz="1400" dirty="0"/>
          </a:p>
          <a:p>
            <a:r>
              <a:rPr lang="ko-KR" altLang="en-US" sz="1400" dirty="0"/>
              <a:t>이미지 표시 함수</a:t>
            </a:r>
            <a:r>
              <a:rPr lang="en-US" altLang="ko-KR" sz="1400" dirty="0"/>
              <a:t>(cv2.imshow)</a:t>
            </a:r>
            <a:r>
              <a:rPr lang="ko-KR" altLang="en-US" sz="1400" dirty="0"/>
              <a:t>를 이용하여 특정 윈도우 창에 이미지를 띄웁니다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cv2.imshow(</a:t>
            </a:r>
            <a:r>
              <a:rPr lang="en-US" altLang="ko-KR" sz="1400" dirty="0" err="1"/>
              <a:t>winname</a:t>
            </a:r>
            <a:r>
              <a:rPr lang="en-US" altLang="ko-KR" sz="1400" dirty="0"/>
              <a:t>, mat)</a:t>
            </a:r>
            <a:r>
              <a:rPr lang="ko-KR" altLang="en-US" sz="1400" dirty="0"/>
              <a:t>으로 윈도우 창의 제목</a:t>
            </a:r>
            <a:r>
              <a:rPr lang="en-US" altLang="ko-KR" sz="1400" dirty="0"/>
              <a:t>(</a:t>
            </a:r>
            <a:r>
              <a:rPr lang="en-US" altLang="ko-KR" sz="1400" dirty="0" err="1"/>
              <a:t>winname</a:t>
            </a:r>
            <a:r>
              <a:rPr lang="en-US" altLang="ko-KR" sz="1400" dirty="0"/>
              <a:t>)</a:t>
            </a:r>
            <a:r>
              <a:rPr lang="ko-KR" altLang="en-US" sz="1400" dirty="0"/>
              <a:t>과 이미지</a:t>
            </a:r>
            <a:r>
              <a:rPr lang="en-US" altLang="ko-KR" sz="1400" dirty="0"/>
              <a:t>(mat)</a:t>
            </a:r>
            <a:r>
              <a:rPr lang="ko-KR" altLang="en-US" sz="1400" dirty="0"/>
              <a:t>를 할당합니다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000" dirty="0" err="1"/>
              <a:t>winname</a:t>
            </a:r>
            <a:r>
              <a:rPr lang="ko-KR" altLang="en-US" sz="1000" dirty="0"/>
              <a:t>은 문자열로 표시하며</a:t>
            </a:r>
            <a:r>
              <a:rPr lang="en-US" altLang="ko-KR" sz="1000" dirty="0"/>
              <a:t>, </a:t>
            </a:r>
            <a:r>
              <a:rPr lang="ko-KR" altLang="en-US" sz="1000" dirty="0"/>
              <a:t>할당한 문자열이 변수와 비슷한 역할을 합니다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00" dirty="0"/>
              <a:t>mat</a:t>
            </a:r>
            <a:r>
              <a:rPr lang="ko-KR" altLang="en-US" sz="1000" dirty="0"/>
              <a:t>은 이미지를 의미하며</a:t>
            </a:r>
            <a:r>
              <a:rPr lang="en-US" altLang="ko-KR" sz="1000" dirty="0"/>
              <a:t>, </a:t>
            </a:r>
            <a:r>
              <a:rPr lang="ko-KR" altLang="en-US" sz="1000" dirty="0"/>
              <a:t>윈도우 창에 할당할 이미지를 의미</a:t>
            </a:r>
            <a:endParaRPr lang="en-US" altLang="ko-KR" sz="1000" dirty="0"/>
          </a:p>
          <a:p>
            <a:r>
              <a:rPr lang="en-US" altLang="ko-KR" sz="1400" dirty="0" err="1"/>
              <a:t>VideoFrame</a:t>
            </a:r>
            <a:r>
              <a:rPr lang="en-US" altLang="ko-KR" sz="1400" dirty="0"/>
              <a:t> </a:t>
            </a:r>
            <a:r>
              <a:rPr lang="ko-KR" altLang="en-US" sz="1400" dirty="0"/>
              <a:t>이름을 갖는 윈도우 창에 프레임이 표시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4394E-D463-F20D-1CCE-E18C6B905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68287"/>
            <a:ext cx="3528392" cy="1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53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이미지 연산 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- 1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432048"/>
          </a:xfrm>
        </p:spPr>
        <p:txBody>
          <a:bodyPr/>
          <a:lstStyle/>
          <a:p>
            <a:r>
              <a:rPr lang="ko-KR" altLang="en-US" sz="1400" dirty="0"/>
              <a:t>이미지 연산은 하나 또는 둘 이상의 이미지에 대해 수학적인 연산을 수행합니다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대수적 표현</a:t>
            </a:r>
            <a:r>
              <a:rPr lang="en-US" altLang="ko-KR" sz="1400" dirty="0"/>
              <a:t>(+, -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활용합니다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65AA3-918D-64FA-FD54-0CE7BCEA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514421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이미지 연산 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- 1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CCC932-C7E6-A121-91DF-826DAD5F93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2378" y="1929352"/>
            <a:ext cx="4389622" cy="432048"/>
          </a:xfrm>
        </p:spPr>
        <p:txBody>
          <a:bodyPr/>
          <a:lstStyle/>
          <a:p>
            <a:r>
              <a:rPr lang="ko-KR" altLang="en-US" sz="1400" dirty="0"/>
              <a:t>원본 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</a:t>
            </a:r>
            <a:r>
              <a:rPr lang="ko-KR" altLang="en-US" sz="1400" dirty="0"/>
              <a:t>와 연산 값</a:t>
            </a:r>
            <a:r>
              <a:rPr lang="en-US" altLang="ko-KR" sz="1400" dirty="0"/>
              <a:t>(number1, number2)</a:t>
            </a:r>
            <a:r>
              <a:rPr lang="ko-KR" altLang="en-US" sz="1400" dirty="0"/>
              <a:t>을 선언합니다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연산 이미지는 회색 이미지</a:t>
            </a:r>
            <a:r>
              <a:rPr lang="en-US" altLang="ko-KR" sz="1400" dirty="0"/>
              <a:t>(127, 127, 127)</a:t>
            </a:r>
            <a:r>
              <a:rPr lang="ko-KR" altLang="en-US" sz="1400" dirty="0"/>
              <a:t>과 검은색 이미지</a:t>
            </a:r>
            <a:r>
              <a:rPr lang="en-US" altLang="ko-KR" sz="1400" dirty="0"/>
              <a:t>(2, 2, 2)</a:t>
            </a:r>
            <a:r>
              <a:rPr lang="ko-KR" altLang="en-US" sz="1400" dirty="0"/>
              <a:t>를 사용합니다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06A30-9524-6A28-AF83-9A1AF44A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98243"/>
            <a:ext cx="2476846" cy="876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D7D6A1-6A60-3B38-72C6-C5B37AA0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021933"/>
            <a:ext cx="2448267" cy="109552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E9DCB91-94BB-8431-30F1-1E89F19DBB05}"/>
              </a:ext>
            </a:extLst>
          </p:cNvPr>
          <p:cNvSpPr txBox="1">
            <a:spLocks/>
          </p:cNvSpPr>
          <p:nvPr/>
        </p:nvSpPr>
        <p:spPr bwMode="auto">
          <a:xfrm>
            <a:off x="4710284" y="2206984"/>
            <a:ext cx="425133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cv2.Calc(</a:t>
            </a:r>
            <a:r>
              <a:rPr lang="ko-KR" altLang="en-US" sz="1400" dirty="0"/>
              <a:t>연산 이미지</a:t>
            </a:r>
            <a:r>
              <a:rPr lang="en-US" altLang="ko-KR" sz="1400" dirty="0"/>
              <a:t>1, </a:t>
            </a:r>
            <a:r>
              <a:rPr lang="ko-KR" altLang="en-US" sz="1400" dirty="0"/>
              <a:t>연산 이미지</a:t>
            </a:r>
            <a:r>
              <a:rPr lang="en-US" altLang="ko-KR" sz="1400" dirty="0"/>
              <a:t>2)</a:t>
            </a:r>
            <a:r>
              <a:rPr lang="ko-KR" altLang="en-US" sz="1400" dirty="0"/>
              <a:t>를 이용하여 이미지 연산을 진행합니다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덧셈</a:t>
            </a:r>
            <a:r>
              <a:rPr lang="en-US" altLang="ko-KR" sz="1400" dirty="0"/>
              <a:t>(add), </a:t>
            </a:r>
            <a:r>
              <a:rPr lang="ko-KR" altLang="en-US" sz="1400" dirty="0"/>
              <a:t>뺄셈</a:t>
            </a:r>
            <a:r>
              <a:rPr lang="en-US" altLang="ko-KR" sz="1400" dirty="0"/>
              <a:t>(subtract), </a:t>
            </a:r>
            <a:r>
              <a:rPr lang="ko-KR" altLang="en-US" sz="1400" dirty="0"/>
              <a:t>곱셈</a:t>
            </a:r>
            <a:r>
              <a:rPr lang="en-US" altLang="ko-KR" sz="1400" dirty="0"/>
              <a:t>(multiply), </a:t>
            </a:r>
            <a:r>
              <a:rPr lang="ko-KR" altLang="en-US" sz="1400" dirty="0"/>
              <a:t>나눗셈</a:t>
            </a:r>
            <a:r>
              <a:rPr lang="en-US" altLang="ko-KR" sz="1400" dirty="0"/>
              <a:t>(divide) </a:t>
            </a:r>
            <a:r>
              <a:rPr lang="ko-KR" altLang="en-US" sz="1400" dirty="0"/>
              <a:t>등으로 연산이 가능합니다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결과값이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작다면</a:t>
            </a:r>
            <a:r>
              <a:rPr lang="en-US" altLang="ko-KR" sz="1400" dirty="0"/>
              <a:t>, 0</a:t>
            </a:r>
            <a:r>
              <a:rPr lang="ko-KR" altLang="en-US" sz="1400" dirty="0"/>
              <a:t>으로 반환되며</a:t>
            </a:r>
            <a:r>
              <a:rPr lang="en-US" altLang="ko-KR" sz="1400" dirty="0"/>
              <a:t>, </a:t>
            </a:r>
            <a:r>
              <a:rPr lang="ko-KR" altLang="en-US" sz="1400" dirty="0"/>
              <a:t>결과값이 </a:t>
            </a:r>
            <a:r>
              <a:rPr lang="en-US" altLang="ko-KR" sz="1400" dirty="0"/>
              <a:t>255</a:t>
            </a:r>
            <a:r>
              <a:rPr lang="ko-KR" altLang="en-US" sz="1400" dirty="0"/>
              <a:t>보다 크다면</a:t>
            </a:r>
            <a:r>
              <a:rPr lang="en-US" altLang="ko-KR" sz="1400" dirty="0"/>
              <a:t>, 255</a:t>
            </a:r>
            <a:r>
              <a:rPr lang="ko-KR" altLang="en-US" sz="1400" dirty="0"/>
              <a:t>로 반환됩니다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만약</a:t>
            </a:r>
            <a:r>
              <a:rPr lang="en-US" altLang="ko-KR" sz="1400" dirty="0"/>
              <a:t>, </a:t>
            </a:r>
            <a:r>
              <a:rPr lang="ko-KR" altLang="en-US" sz="1400" dirty="0"/>
              <a:t>대수적 표현</a:t>
            </a:r>
            <a:r>
              <a:rPr lang="en-US" altLang="ko-KR" sz="1400" dirty="0"/>
              <a:t>(+, -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연산을 진행한다면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오버플로우</a:t>
            </a:r>
            <a:r>
              <a:rPr lang="en-US" altLang="ko-KR" sz="1400" dirty="0"/>
              <a:t>(Overflow)</a:t>
            </a:r>
            <a:r>
              <a:rPr lang="ko-KR" altLang="en-US" sz="1400" dirty="0"/>
              <a:t>나 </a:t>
            </a:r>
            <a:r>
              <a:rPr lang="ko-KR" altLang="en-US" sz="1400" dirty="0" err="1"/>
              <a:t>언더플로우</a:t>
            </a:r>
            <a:r>
              <a:rPr lang="en-US" altLang="ko-KR" sz="1400" dirty="0"/>
              <a:t>(Underflow)</a:t>
            </a:r>
            <a:r>
              <a:rPr lang="ko-KR" altLang="en-US" sz="1400" dirty="0"/>
              <a:t>가 발생합니다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A2ED07-4AE4-A492-55D0-90F75C11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328170"/>
            <a:ext cx="5760640" cy="13858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8CA913-5ECE-574E-92A2-266D275D6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18" y="4450869"/>
            <a:ext cx="4458763" cy="7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8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이미지 연산 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- 2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88E061-8833-385E-88EE-330933D0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0" y="1085720"/>
            <a:ext cx="8576348" cy="479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16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이미지 연산 </a:t>
            </a:r>
            <a:r>
              <a:rPr lang="en-US" altLang="ko-KR" b="1" i="0" dirty="0">
                <a:solidFill>
                  <a:srgbClr val="3D4144"/>
                </a:solidFill>
                <a:effectLst/>
              </a:rPr>
              <a:t>- 2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7F5FE2-A52D-B9D7-DA5C-25B46E8D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4791744" cy="4572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70AAA-B0C9-4ECA-D8EE-5CFF53CF63F1}"/>
              </a:ext>
            </a:extLst>
          </p:cNvPr>
          <p:cNvSpPr txBox="1"/>
          <p:nvPr/>
        </p:nvSpPr>
        <p:spPr>
          <a:xfrm>
            <a:off x="5222409" y="963310"/>
            <a:ext cx="333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연산 이미지는 회색 이미지(127, 127, 127)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사용합니다.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BF69E9B-674E-E4B7-8D6E-A395CFFBA3B4}"/>
              </a:ext>
            </a:extLst>
          </p:cNvPr>
          <p:cNvCxnSpPr>
            <a:stCxn id="11" idx="1"/>
          </p:cNvCxnSpPr>
          <p:nvPr/>
        </p:nvCxnSpPr>
        <p:spPr>
          <a:xfrm flipH="1">
            <a:off x="2558113" y="1194143"/>
            <a:ext cx="2664296" cy="70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EFE72A-00FF-CD63-E815-7337E388683D}"/>
              </a:ext>
            </a:extLst>
          </p:cNvPr>
          <p:cNvSpPr txBox="1"/>
          <p:nvPr/>
        </p:nvSpPr>
        <p:spPr>
          <a:xfrm>
            <a:off x="5210577" y="1546778"/>
            <a:ext cx="386375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cv2.Calc(연산 이미지1, 연산 이미지2)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이미지 연산을 진행합니다.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최댓값(</a:t>
            </a:r>
            <a:r>
              <a:rPr lang="ko-KR" altLang="en-US" sz="1200" dirty="0" err="1"/>
              <a:t>max</a:t>
            </a:r>
            <a:r>
              <a:rPr lang="ko-KR" altLang="en-US" sz="1200" dirty="0"/>
              <a:t>), 최솟값(</a:t>
            </a:r>
            <a:r>
              <a:rPr lang="ko-KR" altLang="en-US" sz="1200" dirty="0" err="1"/>
              <a:t>min</a:t>
            </a:r>
            <a:r>
              <a:rPr lang="ko-KR" altLang="en-US" sz="1200" dirty="0"/>
              <a:t>), 절댓값 차이(</a:t>
            </a:r>
            <a:r>
              <a:rPr lang="ko-KR" altLang="en-US" sz="1200" dirty="0" err="1"/>
              <a:t>absdiff</a:t>
            </a:r>
            <a:r>
              <a:rPr lang="ko-KR" altLang="en-US" sz="1200" dirty="0"/>
              <a:t>), 비교(</a:t>
            </a:r>
            <a:r>
              <a:rPr lang="ko-KR" altLang="en-US" sz="1200" dirty="0" err="1"/>
              <a:t>compare</a:t>
            </a:r>
            <a:r>
              <a:rPr lang="ko-KR" altLang="en-US" sz="1200" dirty="0"/>
              <a:t>) 등으로 연산이 가능합니다.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최댓값 함수는 두 이미지의 요소별 최댓값을 계산</a:t>
            </a:r>
          </a:p>
          <a:p>
            <a:endParaRPr lang="ko-KR" altLang="en-US" sz="1200" dirty="0"/>
          </a:p>
          <a:p>
            <a:r>
              <a:rPr lang="ko-KR" altLang="en-US" sz="1200" dirty="0"/>
              <a:t>최솟값 함수는 두 이미지의 요소별 최솟값을 계산</a:t>
            </a:r>
          </a:p>
          <a:p>
            <a:endParaRPr lang="ko-KR" altLang="en-US" sz="1200" dirty="0"/>
          </a:p>
          <a:p>
            <a:r>
              <a:rPr lang="ko-KR" altLang="en-US" sz="1200" dirty="0"/>
              <a:t>최댓값 함수와 최솟값 함수는 정밀도에 따라 요소의 최댓값과 최솟값이 있으며, 최댓값을 넘어가거나 최솟값보다 낮아질 수 없습니다.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절댓값 차이 함수는 두 이미지의 요소별 절댓값 차이를 계산합니다.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덧셈 함수나 뺄셈 함수에서는 두 배열의 요소를 서로 뺄셈했을 때 음수가 발생하면 0을 반환했지만 절댓값 차이 함수는 이 값을 절댓값으로 변경해서 양수 형태로 반환합니다.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비교 함수는 요소별 두 이미지의 요소별 비교 연산을 수행합니다.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비교 결과가 </a:t>
            </a:r>
            <a:r>
              <a:rPr lang="ko-KR" altLang="en-US" sz="1200" dirty="0" err="1"/>
              <a:t>True일</a:t>
            </a:r>
            <a:r>
              <a:rPr lang="ko-KR" altLang="en-US" sz="1200" dirty="0"/>
              <a:t> 경우 요소의 값을 255로 변경하며, 비교 결과가 </a:t>
            </a:r>
            <a:r>
              <a:rPr lang="ko-KR" altLang="en-US" sz="1200" dirty="0" err="1"/>
              <a:t>False일</a:t>
            </a:r>
            <a:r>
              <a:rPr lang="ko-KR" altLang="en-US" sz="1200" dirty="0"/>
              <a:t> 경우 요소의 값을 0으로 변경합니다.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75EEA4-C0CC-B515-C97C-E0DD35CC3B8E}"/>
              </a:ext>
            </a:extLst>
          </p:cNvPr>
          <p:cNvCxnSpPr>
            <a:cxnSpLocks/>
          </p:cNvCxnSpPr>
          <p:nvPr/>
        </p:nvCxnSpPr>
        <p:spPr>
          <a:xfrm flipH="1">
            <a:off x="2719400" y="2371093"/>
            <a:ext cx="2484276" cy="42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A97FEC2-A7AB-6405-5BAC-EA2B3978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5256456"/>
            <a:ext cx="1571844" cy="1457528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372E6B-F2E0-8415-23E4-E629364B420A}"/>
              </a:ext>
            </a:extLst>
          </p:cNvPr>
          <p:cNvCxnSpPr>
            <a:cxnSpLocks/>
          </p:cNvCxnSpPr>
          <p:nvPr/>
        </p:nvCxnSpPr>
        <p:spPr>
          <a:xfrm flipH="1" flipV="1">
            <a:off x="3168719" y="3266911"/>
            <a:ext cx="791213" cy="196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84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히스토그램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BE3FE-1507-5259-1A3E-8D9A82A9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7" y="1628800"/>
            <a:ext cx="8207825" cy="40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2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히스토그램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E51335-44E9-F18C-DD61-3E1EC979AE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3528" y="980728"/>
            <a:ext cx="8424936" cy="432048"/>
          </a:xfrm>
        </p:spPr>
        <p:txBody>
          <a:bodyPr/>
          <a:lstStyle/>
          <a:p>
            <a:r>
              <a:rPr lang="ko-KR" altLang="en-US" sz="1200" dirty="0"/>
              <a:t>히스토그램이란 도수 분포표 중 하나로 데이터의 분포를 몇 개의 구간으로 나누고 각 구간에 속하는 데이터를 시각적으로 표현한 </a:t>
            </a:r>
            <a:r>
              <a:rPr lang="ko-KR" altLang="en-US" sz="1200" dirty="0" err="1"/>
              <a:t>막대그래프입니다</a:t>
            </a:r>
            <a:r>
              <a:rPr lang="ko-KR" altLang="en-US" sz="1200" dirty="0"/>
              <a:t>.</a:t>
            </a:r>
          </a:p>
          <a:p>
            <a:r>
              <a:rPr lang="ko-KR" altLang="en-US" sz="1200" dirty="0"/>
              <a:t>이미지에서 사용하는 히스토그램은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축을 픽셀의 값으로 사용하고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 축을 해당 픽셀의 개수로 표현합니다.</a:t>
            </a:r>
          </a:p>
          <a:p>
            <a:r>
              <a:rPr lang="ko-KR" altLang="en-US" sz="1200" dirty="0"/>
              <a:t>이미지의 </a:t>
            </a:r>
            <a:r>
              <a:rPr lang="ko-KR" altLang="en-US" sz="1200" dirty="0" err="1"/>
              <a:t>픽셀값을</a:t>
            </a:r>
            <a:r>
              <a:rPr lang="ko-KR" altLang="en-US" sz="1200" dirty="0"/>
              <a:t> 히스토그램으로 표현하면 이미지의 특성을 쉽게 확인할 수 있습니다.</a:t>
            </a:r>
          </a:p>
          <a:p>
            <a:r>
              <a:rPr lang="ko-KR" altLang="en-US" sz="1200" dirty="0"/>
              <a:t>히스토그램은 다음과 같은 세 가지의 중요한 요소를 갖고 있습니다.</a:t>
            </a:r>
          </a:p>
          <a:p>
            <a:pPr lvl="1"/>
            <a:r>
              <a:rPr lang="ko-KR" altLang="en-US" sz="800" dirty="0"/>
              <a:t>빈도 수(BINS): 히스토그램 그래프의 </a:t>
            </a:r>
            <a:r>
              <a:rPr lang="ko-KR" altLang="en-US" sz="800" dirty="0" err="1"/>
              <a:t>X</a:t>
            </a:r>
            <a:r>
              <a:rPr lang="ko-KR" altLang="en-US" sz="800" dirty="0"/>
              <a:t> 축 간격</a:t>
            </a:r>
          </a:p>
          <a:p>
            <a:pPr lvl="1"/>
            <a:r>
              <a:rPr lang="ko-KR" altLang="en-US" sz="800" dirty="0"/>
              <a:t>차원 수(DIMS): 히스토그램을 분석할 이미지의 차원</a:t>
            </a:r>
          </a:p>
          <a:p>
            <a:pPr lvl="1"/>
            <a:r>
              <a:rPr lang="ko-KR" altLang="en-US" sz="800" dirty="0"/>
              <a:t>범위(RANGE): 히스토그램 그래프의 </a:t>
            </a:r>
            <a:r>
              <a:rPr lang="ko-KR" altLang="en-US" sz="800" dirty="0" err="1"/>
              <a:t>X</a:t>
            </a:r>
            <a:r>
              <a:rPr lang="ko-KR" altLang="en-US" sz="800" dirty="0"/>
              <a:t> 축 범위</a:t>
            </a:r>
          </a:p>
          <a:p>
            <a:r>
              <a:rPr lang="ko-KR" altLang="en-US" sz="1200" dirty="0"/>
              <a:t>빈도 수는 히스토그램의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축 간격입니다. </a:t>
            </a:r>
            <a:r>
              <a:rPr lang="ko-KR" altLang="en-US" sz="1200" dirty="0" err="1"/>
              <a:t>픽셀값의</a:t>
            </a:r>
            <a:r>
              <a:rPr lang="ko-KR" altLang="en-US" sz="1200" dirty="0"/>
              <a:t> 범위는 0~255로 총 256개의 범위를 갖고 있으며, 빈도 수의 값이 8이라면 0 ~ 7, 8 ~ 15, …, 248 ~ 255의 범위로 총 32개의 막대가 생성됩니다.</a:t>
            </a:r>
          </a:p>
          <a:p>
            <a:r>
              <a:rPr lang="ko-KR" altLang="en-US" sz="1200" dirty="0"/>
              <a:t>차원 수는 이미지에서 분석하고자 하는 색상 차원을 의미합니다. </a:t>
            </a:r>
            <a:r>
              <a:rPr lang="ko-KR" altLang="en-US" sz="1200" dirty="0" err="1"/>
              <a:t>그레이스케일은</a:t>
            </a:r>
            <a:r>
              <a:rPr lang="ko-KR" altLang="en-US" sz="1200" dirty="0"/>
              <a:t> 단일 채널이므로 하나의 차원에 대해 분석할 수 있고 색상 이미지는 다중 채널이므로 세 개 이상의 차원에 대해 분석할 수 있습니다.</a:t>
            </a:r>
          </a:p>
          <a:p>
            <a:r>
              <a:rPr lang="ko-KR" altLang="en-US" sz="1200" dirty="0"/>
              <a:t>범위는 이미지에서 측정하려는 </a:t>
            </a:r>
            <a:r>
              <a:rPr lang="ko-KR" altLang="en-US" sz="1200" dirty="0" err="1"/>
              <a:t>픽셀값의</a:t>
            </a:r>
            <a:r>
              <a:rPr lang="ko-KR" altLang="en-US" sz="1200" dirty="0"/>
              <a:t> 범위로서, 특정 </a:t>
            </a:r>
            <a:r>
              <a:rPr lang="ko-KR" altLang="en-US" sz="1200" dirty="0" err="1"/>
              <a:t>픽셀값</a:t>
            </a:r>
            <a:r>
              <a:rPr lang="ko-KR" altLang="en-US" sz="1200" dirty="0"/>
              <a:t> 영역에 대해서만 분석하게 하는 데 사용됩니다.</a:t>
            </a:r>
          </a:p>
          <a:p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51196-54ED-DB31-E9A1-F289943F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581128"/>
            <a:ext cx="670211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47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히스토그램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8EB2D7-52E9-FB44-2952-8560FBB3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3"/>
            <a:ext cx="6134956" cy="398200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5C8146-1176-384A-4B64-DE2F0EC79B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3528" y="5776972"/>
            <a:ext cx="8640960" cy="432048"/>
          </a:xfrm>
        </p:spPr>
        <p:txBody>
          <a:bodyPr/>
          <a:lstStyle/>
          <a:p>
            <a:r>
              <a:rPr lang="ko-KR" altLang="en-US" sz="1400" dirty="0"/>
              <a:t>원본 이미지(</a:t>
            </a:r>
            <a:r>
              <a:rPr lang="ko-KR" altLang="en-US" sz="1400" dirty="0" err="1"/>
              <a:t>src</a:t>
            </a:r>
            <a:r>
              <a:rPr lang="ko-KR" altLang="en-US" sz="1400" dirty="0"/>
              <a:t>)와 </a:t>
            </a:r>
            <a:r>
              <a:rPr lang="ko-KR" altLang="en-US" sz="1400" dirty="0" err="1"/>
              <a:t>그레이스케일</a:t>
            </a:r>
            <a:r>
              <a:rPr lang="ko-KR" altLang="en-US" sz="1400" dirty="0"/>
              <a:t>(</a:t>
            </a:r>
            <a:r>
              <a:rPr lang="ko-KR" altLang="en-US" sz="1400" dirty="0" err="1"/>
              <a:t>gray</a:t>
            </a:r>
            <a:r>
              <a:rPr lang="ko-KR" altLang="en-US" sz="1400" dirty="0"/>
              <a:t>), 히스토그램 이미지(</a:t>
            </a:r>
            <a:r>
              <a:rPr lang="ko-KR" altLang="en-US" sz="1400" dirty="0" err="1"/>
              <a:t>result</a:t>
            </a:r>
            <a:r>
              <a:rPr lang="ko-KR" altLang="en-US" sz="1400" dirty="0"/>
              <a:t>)을 선언합니다.</a:t>
            </a:r>
          </a:p>
          <a:p>
            <a:r>
              <a:rPr lang="ko-KR" altLang="en-US" sz="1400" dirty="0"/>
              <a:t>히스토그램 이미지는 </a:t>
            </a:r>
            <a:r>
              <a:rPr lang="ko-KR" altLang="en-US" sz="1400" dirty="0" err="1"/>
              <a:t>N개의</a:t>
            </a:r>
            <a:r>
              <a:rPr lang="ko-KR" altLang="en-US" sz="1400" dirty="0"/>
              <a:t> 개수를 갖는 256 분포로 사용할 예정이므로, 이미지 높이는 원본 이미지를 사용하며, 너비는 256을 사용합니다.</a:t>
            </a:r>
          </a:p>
          <a:p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8C17C7-9C1C-B5F4-A023-B5C6E476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869160"/>
            <a:ext cx="3943900" cy="857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1DB101-7064-8525-8855-8951F84CEA9E}"/>
              </a:ext>
            </a:extLst>
          </p:cNvPr>
          <p:cNvSpPr txBox="1"/>
          <p:nvPr/>
        </p:nvSpPr>
        <p:spPr>
          <a:xfrm>
            <a:off x="4546024" y="5143956"/>
            <a:ext cx="459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print</a:t>
            </a:r>
            <a:r>
              <a:rPr lang="ko-KR" altLang="en-US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x</a:t>
            </a:r>
            <a:r>
              <a:rPr lang="ko-KR" altLang="en-US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result.shape</a:t>
            </a:r>
            <a:r>
              <a:rPr lang="ko-KR" altLang="en-US" sz="1400" dirty="0">
                <a:solidFill>
                  <a:srgbClr val="FF0000"/>
                </a:solidFill>
              </a:rPr>
              <a:t>[0], </a:t>
            </a:r>
            <a:r>
              <a:rPr lang="ko-KR" altLang="en-US" sz="1400" dirty="0" err="1">
                <a:solidFill>
                  <a:srgbClr val="FF0000"/>
                </a:solidFill>
              </a:rPr>
              <a:t>x</a:t>
            </a:r>
            <a:r>
              <a:rPr lang="ko-KR" altLang="en-US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result.shape</a:t>
            </a:r>
            <a:r>
              <a:rPr lang="ko-KR" altLang="en-US" sz="1400" dirty="0">
                <a:solidFill>
                  <a:srgbClr val="FF0000"/>
                </a:solidFill>
              </a:rPr>
              <a:t>[0] - </a:t>
            </a:r>
            <a:r>
              <a:rPr lang="ko-KR" altLang="en-US" sz="1400" dirty="0" err="1">
                <a:solidFill>
                  <a:srgbClr val="FF0000"/>
                </a:solidFill>
              </a:rPr>
              <a:t>int</a:t>
            </a:r>
            <a:r>
              <a:rPr lang="ko-KR" altLang="en-US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y</a:t>
            </a:r>
            <a:r>
              <a:rPr lang="ko-KR" altLang="en-US" sz="1400" dirty="0">
                <a:solidFill>
                  <a:srgbClr val="FF0000"/>
                </a:solidFill>
              </a:rPr>
              <a:t>) 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ED6F93-6175-18BD-0930-DA32214E51C4}"/>
              </a:ext>
            </a:extLst>
          </p:cNvPr>
          <p:cNvCxnSpPr/>
          <p:nvPr/>
        </p:nvCxnSpPr>
        <p:spPr>
          <a:xfrm flipH="1" flipV="1">
            <a:off x="1403648" y="3645024"/>
            <a:ext cx="3312368" cy="149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91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히스토그램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5C8146-1176-384A-4B64-DE2F0EC79B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471894"/>
            <a:ext cx="8640960" cy="432048"/>
          </a:xfrm>
        </p:spPr>
        <p:txBody>
          <a:bodyPr/>
          <a:lstStyle/>
          <a:p>
            <a:r>
              <a:rPr lang="ko-KR" altLang="en-US" sz="1400" dirty="0"/>
              <a:t>히스토그램은 히스토그램 계산 함수</a:t>
            </a:r>
            <a:r>
              <a:rPr lang="en-US" altLang="ko-KR" sz="1400" dirty="0"/>
              <a:t>(cv2.calcHist)</a:t>
            </a:r>
            <a:r>
              <a:rPr lang="ko-KR" altLang="en-US" sz="1400" dirty="0"/>
              <a:t>를 통해 분포를 계산할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cv2.calcHist(</a:t>
            </a:r>
            <a:r>
              <a:rPr lang="ko-KR" altLang="en-US" sz="1400" dirty="0"/>
              <a:t>연산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채널</a:t>
            </a:r>
            <a:r>
              <a:rPr lang="en-US" altLang="ko-KR" sz="1400" dirty="0"/>
              <a:t>, </a:t>
            </a:r>
            <a:r>
              <a:rPr lang="ko-KR" altLang="en-US" sz="1400" dirty="0"/>
              <a:t>마스크</a:t>
            </a:r>
            <a:r>
              <a:rPr lang="en-US" altLang="ko-KR" sz="1400" dirty="0"/>
              <a:t>, </a:t>
            </a:r>
            <a:r>
              <a:rPr lang="ko-KR" altLang="en-US" sz="1400" dirty="0"/>
              <a:t>히스토그램 크기</a:t>
            </a:r>
            <a:r>
              <a:rPr lang="en-US" altLang="ko-KR" sz="1400" dirty="0"/>
              <a:t>, </a:t>
            </a:r>
            <a:r>
              <a:rPr lang="ko-KR" altLang="en-US" sz="1400" dirty="0"/>
              <a:t>히스토그램 범위</a:t>
            </a:r>
            <a:r>
              <a:rPr lang="en-US" altLang="ko-KR" sz="1400" dirty="0"/>
              <a:t>)</a:t>
            </a:r>
            <a:r>
              <a:rPr lang="ko-KR" altLang="en-US" sz="1400" dirty="0"/>
              <a:t>를 이용하여 히스토그램을 계산합니다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특정 채널은 차원 수</a:t>
            </a:r>
            <a:r>
              <a:rPr lang="en-US" altLang="ko-KR" sz="1400" dirty="0"/>
              <a:t>(DIMS)</a:t>
            </a:r>
            <a:r>
              <a:rPr lang="ko-KR" altLang="en-US" sz="1400" dirty="0"/>
              <a:t>를 설정합니다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그레이스케일</a:t>
            </a:r>
            <a:r>
              <a:rPr lang="ko-KR" altLang="en-US" sz="1400" dirty="0"/>
              <a:t> 이미지는 단일 채널이므로</a:t>
            </a:r>
            <a:r>
              <a:rPr lang="en-US" altLang="ko-KR" sz="1400" dirty="0"/>
              <a:t>, 0</a:t>
            </a:r>
            <a:r>
              <a:rPr lang="ko-KR" altLang="en-US" sz="1400" dirty="0"/>
              <a:t>을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마스크는 특정 영역에 대해서만 연산할 때 사용합니다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영역은 없으므로</a:t>
            </a:r>
            <a:r>
              <a:rPr lang="en-US" altLang="ko-KR" sz="1400" dirty="0"/>
              <a:t>, None</a:t>
            </a:r>
            <a:r>
              <a:rPr lang="ko-KR" altLang="en-US" sz="1400" dirty="0"/>
              <a:t>을 할당합니다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히스토그램 크기는 빈도 수</a:t>
            </a:r>
            <a:r>
              <a:rPr lang="en-US" altLang="ko-KR" sz="1400" dirty="0"/>
              <a:t>(BINS)(x</a:t>
            </a:r>
            <a:r>
              <a:rPr lang="ko-KR" altLang="en-US" sz="1400" dirty="0"/>
              <a:t>축 간격</a:t>
            </a:r>
            <a:r>
              <a:rPr lang="en-US" altLang="ko-KR" sz="1400" dirty="0"/>
              <a:t>)</a:t>
            </a:r>
            <a:r>
              <a:rPr lang="ko-KR" altLang="en-US" sz="1400" dirty="0"/>
              <a:t>를 설정합니다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픽셀의 범위는 </a:t>
            </a:r>
            <a:r>
              <a:rPr lang="en-US" altLang="ko-KR" sz="1400" dirty="0"/>
              <a:t>0 ~ 255 </a:t>
            </a:r>
            <a:r>
              <a:rPr lang="ko-KR" altLang="en-US" sz="1400" dirty="0"/>
              <a:t>이므로</a:t>
            </a:r>
            <a:r>
              <a:rPr lang="en-US" altLang="ko-KR" sz="1400" dirty="0"/>
              <a:t> [256]</a:t>
            </a:r>
            <a:r>
              <a:rPr lang="ko-KR" altLang="en-US" sz="1400" dirty="0"/>
              <a:t>을 할당합니다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히스토그램 범위는 범위</a:t>
            </a:r>
            <a:r>
              <a:rPr lang="en-US" altLang="ko-KR" sz="1400" dirty="0"/>
              <a:t>(RANGE)(</a:t>
            </a:r>
            <a:r>
              <a:rPr lang="ko-KR" altLang="en-US" sz="1400" dirty="0" err="1"/>
              <a:t>픽셀값의</a:t>
            </a:r>
            <a:r>
              <a:rPr lang="ko-KR" altLang="en-US" sz="1400" dirty="0"/>
              <a:t> 범위</a:t>
            </a:r>
            <a:r>
              <a:rPr lang="en-US" altLang="ko-KR" sz="1400" dirty="0"/>
              <a:t>)</a:t>
            </a:r>
            <a:r>
              <a:rPr lang="ko-KR" altLang="en-US" sz="1400" dirty="0"/>
              <a:t>를 설정합니다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예외 사항이 없으므로</a:t>
            </a:r>
            <a:r>
              <a:rPr lang="en-US" altLang="ko-KR" sz="1400" dirty="0"/>
              <a:t>, 0 ~ 255</a:t>
            </a:r>
            <a:r>
              <a:rPr lang="ko-KR" altLang="en-US" sz="1400" dirty="0"/>
              <a:t>의 범위를 계산하기 위해 </a:t>
            </a:r>
            <a:r>
              <a:rPr lang="en-US" altLang="ko-KR" sz="1400" dirty="0"/>
              <a:t>[0, 256]</a:t>
            </a:r>
            <a:r>
              <a:rPr lang="ko-KR" altLang="en-US" sz="1400" dirty="0"/>
              <a:t>을 할당합니다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835ED-4A91-F261-6299-9DE23597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6" y="980728"/>
            <a:ext cx="4029637" cy="419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4FE95A-5F4F-10A2-A42D-0D83AEA7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06" y="4568237"/>
            <a:ext cx="4334480" cy="409632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50A4683-9419-9C15-8B97-D822E8044820}"/>
              </a:ext>
            </a:extLst>
          </p:cNvPr>
          <p:cNvSpPr txBox="1">
            <a:spLocks/>
          </p:cNvSpPr>
          <p:nvPr/>
        </p:nvSpPr>
        <p:spPr bwMode="auto">
          <a:xfrm>
            <a:off x="179512" y="5085184"/>
            <a:ext cx="8712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히스토그램을 통해 </a:t>
            </a:r>
            <a:r>
              <a:rPr lang="ko-KR" altLang="en-US" sz="1400" dirty="0" err="1"/>
              <a:t>연산된</a:t>
            </a:r>
            <a:r>
              <a:rPr lang="ko-KR" altLang="en-US" sz="1400" dirty="0"/>
              <a:t> 결과는 </a:t>
            </a:r>
            <a:r>
              <a:rPr lang="ko-KR" altLang="en-US" sz="1400" dirty="0" err="1"/>
              <a:t>정규화되지</a:t>
            </a:r>
            <a:r>
              <a:rPr lang="ko-KR" altLang="en-US" sz="1400" dirty="0"/>
              <a:t> 않은 값입니다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그러므로</a:t>
            </a:r>
            <a:r>
              <a:rPr lang="en-US" altLang="ko-KR" sz="1400" dirty="0"/>
              <a:t>, </a:t>
            </a:r>
            <a:r>
              <a:rPr lang="ko-KR" altLang="en-US" sz="1400" dirty="0"/>
              <a:t>정규화 함수</a:t>
            </a:r>
            <a:r>
              <a:rPr lang="en-US" altLang="ko-KR" sz="1400" dirty="0"/>
              <a:t>(cv2.normalize)</a:t>
            </a:r>
            <a:r>
              <a:rPr lang="ko-KR" altLang="en-US" sz="1400" dirty="0"/>
              <a:t>를 통해 값을 변경합니다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cv2.normalize(</a:t>
            </a:r>
            <a:r>
              <a:rPr lang="ko-KR" altLang="en-US" sz="1400" dirty="0"/>
              <a:t>입력 배열</a:t>
            </a:r>
            <a:r>
              <a:rPr lang="en-US" altLang="ko-KR" sz="1400" dirty="0"/>
              <a:t>, </a:t>
            </a:r>
            <a:r>
              <a:rPr lang="ko-KR" altLang="en-US" sz="1400" dirty="0"/>
              <a:t>결과 배열</a:t>
            </a:r>
            <a:r>
              <a:rPr lang="en-US" altLang="ko-KR" sz="1400" dirty="0"/>
              <a:t>, alpha, beta, </a:t>
            </a:r>
            <a:r>
              <a:rPr lang="ko-KR" altLang="en-US" sz="1400" dirty="0"/>
              <a:t>정규화 기준</a:t>
            </a:r>
            <a:r>
              <a:rPr lang="en-US" altLang="ko-KR" sz="1400" dirty="0"/>
              <a:t>)</a:t>
            </a:r>
            <a:r>
              <a:rPr lang="ko-KR" altLang="en-US" sz="1400" dirty="0"/>
              <a:t>으로 값을 </a:t>
            </a:r>
            <a:r>
              <a:rPr lang="ko-KR" altLang="en-US" sz="1400" dirty="0" err="1"/>
              <a:t>정규화합니다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cv2.NORM_MINMAX</a:t>
            </a:r>
            <a:r>
              <a:rPr lang="ko-KR" altLang="en-US" sz="1400" dirty="0"/>
              <a:t>을 통해</a:t>
            </a:r>
            <a:r>
              <a:rPr lang="en-US" altLang="ko-KR" sz="1400" dirty="0"/>
              <a:t>, </a:t>
            </a:r>
            <a:r>
              <a:rPr lang="ko-KR" altLang="en-US" sz="1400" dirty="0"/>
              <a:t>정규화 기준을 최솟값이 </a:t>
            </a:r>
            <a:r>
              <a:rPr lang="en-US" altLang="ko-KR" sz="1400" dirty="0"/>
              <a:t>alpha</a:t>
            </a:r>
            <a:r>
              <a:rPr lang="ko-KR" altLang="en-US" sz="1400" dirty="0"/>
              <a:t>가 되고</a:t>
            </a:r>
            <a:r>
              <a:rPr lang="en-US" altLang="ko-KR" sz="1400" dirty="0"/>
              <a:t>, </a:t>
            </a:r>
            <a:r>
              <a:rPr lang="ko-KR" altLang="en-US" sz="1400" dirty="0"/>
              <a:t>최댓값이 </a:t>
            </a:r>
            <a:r>
              <a:rPr lang="en-US" altLang="ko-KR" sz="1400" dirty="0"/>
              <a:t>beta</a:t>
            </a:r>
            <a:r>
              <a:rPr lang="ko-KR" altLang="en-US" sz="1400" dirty="0"/>
              <a:t>가 되게 변경합니다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연산을 통해 최솟값은 </a:t>
            </a:r>
            <a:r>
              <a:rPr lang="en-US" altLang="ko-KR" sz="1400" dirty="0"/>
              <a:t>0</a:t>
            </a:r>
            <a:r>
              <a:rPr lang="ko-KR" altLang="en-US" sz="1400" dirty="0"/>
              <a:t>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최댓값은 </a:t>
            </a:r>
            <a:r>
              <a:rPr lang="en-US" altLang="ko-KR" sz="1400" dirty="0" err="1"/>
              <a:t>result.shape</a:t>
            </a:r>
            <a:r>
              <a:rPr lang="en-US" altLang="ko-KR" sz="1400" dirty="0"/>
              <a:t>[0]</a:t>
            </a:r>
            <a:r>
              <a:rPr lang="ko-KR" altLang="en-US" sz="1400" dirty="0"/>
              <a:t>이 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816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히스토그램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5C8146-1176-384A-4B64-DE2F0EC79B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0" y="2235122"/>
            <a:ext cx="8640960" cy="432048"/>
          </a:xfrm>
        </p:spPr>
        <p:txBody>
          <a:bodyPr/>
          <a:lstStyle/>
          <a:p>
            <a:r>
              <a:rPr lang="ko-KR" altLang="en-US" sz="1400" dirty="0"/>
              <a:t>결과를 시각적으로 확인하기 위해</a:t>
            </a:r>
            <a:r>
              <a:rPr lang="en-US" altLang="ko-KR" sz="1400" dirty="0"/>
              <a:t>, hist</a:t>
            </a:r>
            <a:r>
              <a:rPr lang="ko-KR" altLang="en-US" sz="1400" dirty="0"/>
              <a:t>값을 </a:t>
            </a:r>
            <a:r>
              <a:rPr lang="en-US" altLang="ko-KR" sz="1400" dirty="0"/>
              <a:t>result</a:t>
            </a:r>
            <a:r>
              <a:rPr lang="ko-KR" altLang="en-US" sz="1400" dirty="0"/>
              <a:t>에 표시합니다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이후</a:t>
            </a:r>
            <a:r>
              <a:rPr lang="en-US" altLang="ko-KR" sz="1400" dirty="0"/>
              <a:t>, gray</a:t>
            </a:r>
            <a:r>
              <a:rPr lang="ko-KR" altLang="en-US" sz="1400" dirty="0"/>
              <a:t>와 </a:t>
            </a:r>
            <a:r>
              <a:rPr lang="en-US" altLang="ko-KR" sz="1400" dirty="0"/>
              <a:t>result</a:t>
            </a:r>
            <a:r>
              <a:rPr lang="ko-KR" altLang="en-US" sz="1400" dirty="0"/>
              <a:t>는 이미지 높이가 같으므로 병합 함수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np.hstack</a:t>
            </a:r>
            <a:r>
              <a:rPr lang="en-US" altLang="ko-KR" sz="1400" dirty="0"/>
              <a:t>)</a:t>
            </a:r>
            <a:r>
              <a:rPr lang="ko-KR" altLang="en-US" sz="1400" dirty="0"/>
              <a:t>로 이미지를 연결합니다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BFABC-0591-22BB-3CDE-EF014850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182588" cy="1038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F4BCD9-2A62-9B6E-6710-23BA5D64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363975"/>
            <a:ext cx="3528392" cy="16537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F67261-F9C7-4E48-6F79-BF37616A10F6}"/>
              </a:ext>
            </a:extLst>
          </p:cNvPr>
          <p:cNvSpPr txBox="1"/>
          <p:nvPr/>
        </p:nvSpPr>
        <p:spPr>
          <a:xfrm>
            <a:off x="359134" y="5822115"/>
            <a:ext cx="8496944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j-lt"/>
              </a:rPr>
              <a:t>dst</a:t>
            </a:r>
            <a:r>
              <a:rPr lang="ko-KR" altLang="en-US" sz="1400" dirty="0">
                <a:latin typeface="+mj-lt"/>
              </a:rPr>
              <a:t> = cv2.line(</a:t>
            </a:r>
            <a:r>
              <a:rPr lang="ko-KR" altLang="en-US" sz="1400" dirty="0" err="1">
                <a:latin typeface="+mj-lt"/>
              </a:rPr>
              <a:t>src</a:t>
            </a:r>
            <a:r>
              <a:rPr lang="ko-KR" altLang="en-US" sz="1400" dirty="0">
                <a:latin typeface="+mj-lt"/>
              </a:rPr>
              <a:t>, pt1, pt2, </a:t>
            </a:r>
            <a:r>
              <a:rPr lang="ko-KR" altLang="en-US" sz="1400" dirty="0" err="1">
                <a:latin typeface="+mj-lt"/>
              </a:rPr>
              <a:t>color</a:t>
            </a:r>
            <a:r>
              <a:rPr lang="ko-KR" altLang="en-US" sz="1400" dirty="0">
                <a:latin typeface="+mj-lt"/>
              </a:rPr>
              <a:t>, </a:t>
            </a:r>
            <a:r>
              <a:rPr lang="ko-KR" altLang="en-US" sz="1400" dirty="0" err="1">
                <a:latin typeface="+mj-lt"/>
              </a:rPr>
              <a:t>thickness</a:t>
            </a:r>
            <a:r>
              <a:rPr lang="ko-KR" altLang="en-US" sz="1400" dirty="0">
                <a:latin typeface="+mj-lt"/>
              </a:rPr>
              <a:t>, </a:t>
            </a:r>
            <a:r>
              <a:rPr lang="ko-KR" altLang="en-US" sz="1400" dirty="0" err="1">
                <a:latin typeface="+mj-lt"/>
              </a:rPr>
              <a:t>lineType</a:t>
            </a:r>
            <a:r>
              <a:rPr lang="ko-KR" altLang="en-US" sz="1400" dirty="0">
                <a:latin typeface="+mj-lt"/>
              </a:rPr>
              <a:t>, </a:t>
            </a:r>
            <a:r>
              <a:rPr lang="ko-KR" altLang="en-US" sz="1400" dirty="0" err="1">
                <a:latin typeface="+mj-lt"/>
              </a:rPr>
              <a:t>shift</a:t>
            </a:r>
            <a:r>
              <a:rPr lang="ko-KR" altLang="en-US" sz="1400" dirty="0">
                <a:latin typeface="+mj-lt"/>
              </a:rPr>
              <a:t>)</a:t>
            </a:r>
            <a:endParaRPr lang="en-US" altLang="ko-KR" sz="1400" dirty="0">
              <a:latin typeface="+mj-lt"/>
            </a:endParaRPr>
          </a:p>
          <a:p>
            <a:r>
              <a:rPr lang="en-US" altLang="ko-KR" sz="1400" dirty="0">
                <a:latin typeface="+mj-lt"/>
              </a:rPr>
              <a:t>- </a:t>
            </a:r>
            <a:r>
              <a:rPr lang="ko-KR" altLang="en-US" sz="1400" dirty="0">
                <a:latin typeface="+mj-lt"/>
              </a:rPr>
              <a:t>입력 이미지(</a:t>
            </a:r>
            <a:r>
              <a:rPr lang="ko-KR" altLang="en-US" sz="1400" dirty="0" err="1">
                <a:latin typeface="+mj-lt"/>
              </a:rPr>
              <a:t>src</a:t>
            </a:r>
            <a:r>
              <a:rPr lang="ko-KR" altLang="en-US" sz="1400" dirty="0">
                <a:latin typeface="+mj-lt"/>
              </a:rPr>
              <a:t>)에 시작 좌표(pt1)부터 도착 좌표(pt2)를 지나는 특정 색상(</a:t>
            </a:r>
            <a:r>
              <a:rPr lang="ko-KR" altLang="en-US" sz="1400" dirty="0" err="1">
                <a:latin typeface="+mj-lt"/>
              </a:rPr>
              <a:t>color</a:t>
            </a:r>
            <a:r>
              <a:rPr lang="ko-KR" altLang="en-US" sz="1400" dirty="0">
                <a:latin typeface="+mj-lt"/>
              </a:rPr>
              <a:t>)과 두께(</a:t>
            </a:r>
            <a:r>
              <a:rPr lang="ko-KR" altLang="en-US" sz="1400" dirty="0" err="1">
                <a:latin typeface="+mj-lt"/>
              </a:rPr>
              <a:t>thickness</a:t>
            </a:r>
            <a:r>
              <a:rPr lang="ko-KR" altLang="en-US" sz="1400" dirty="0">
                <a:latin typeface="+mj-lt"/>
              </a:rPr>
              <a:t>)의 직선을 그림</a:t>
            </a:r>
            <a:endParaRPr lang="en-US" altLang="ko-KR" sz="1400" dirty="0"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D58F43-0017-9A3D-36C3-22CC4B88B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05" y="3402387"/>
            <a:ext cx="872589" cy="5497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A938A8-937A-1E6C-961F-7145734EA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746" y="3140968"/>
            <a:ext cx="3603726" cy="25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>
                <a:solidFill>
                  <a:srgbClr val="3D4144"/>
                </a:solidFill>
                <a:effectLst/>
              </a:rPr>
              <a:t>히스토그램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4919E3-9B2E-D50C-4656-3377BA44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0" y="980728"/>
            <a:ext cx="6193892" cy="28803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3D68FC-FD8B-2EC8-2C6F-B42EA176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54" y="980728"/>
            <a:ext cx="3452869" cy="36513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C2E555-054F-BE03-C111-F309B84AD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658192"/>
            <a:ext cx="872589" cy="5497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60A604-4B04-4D3C-13C0-AFD86CD680F6}"/>
              </a:ext>
            </a:extLst>
          </p:cNvPr>
          <p:cNvSpPr txBox="1"/>
          <p:nvPr/>
        </p:nvSpPr>
        <p:spPr>
          <a:xfrm>
            <a:off x="539552" y="4454247"/>
            <a:ext cx="41522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import cv2</a:t>
            </a:r>
          </a:p>
          <a:p>
            <a:r>
              <a:rPr lang="ko-KR" altLang="en-US" sz="1400" dirty="0"/>
              <a:t>import numpy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np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img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np.full</a:t>
            </a:r>
            <a:r>
              <a:rPr lang="ko-KR" altLang="en-US" sz="1400" dirty="0"/>
              <a:t>((512, 512, 1), 0, np.uint8)</a:t>
            </a:r>
          </a:p>
          <a:p>
            <a:r>
              <a:rPr lang="ko-KR" altLang="en-US" sz="1400" dirty="0" err="1"/>
              <a:t>dst</a:t>
            </a:r>
            <a:r>
              <a:rPr lang="ko-KR" altLang="en-US" sz="1400" dirty="0"/>
              <a:t> = cv2.line(</a:t>
            </a:r>
            <a:r>
              <a:rPr lang="ko-KR" altLang="en-US" sz="1400" dirty="0" err="1"/>
              <a:t>img</a:t>
            </a:r>
            <a:r>
              <a:rPr lang="ko-KR" altLang="en-US" sz="1400" dirty="0"/>
              <a:t>, (0, 0), (256, 256), 255, 1, cv2.LINE_AA)</a:t>
            </a:r>
          </a:p>
          <a:p>
            <a:endParaRPr lang="ko-KR" altLang="en-US" sz="1400" dirty="0"/>
          </a:p>
          <a:p>
            <a:r>
              <a:rPr lang="ko-KR" altLang="en-US" sz="1400" dirty="0"/>
              <a:t>cv2.imshow("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", </a:t>
            </a:r>
            <a:r>
              <a:rPr lang="ko-KR" altLang="en-US" sz="1400" dirty="0" err="1"/>
              <a:t>dst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cv2.waitKey(0)</a:t>
            </a:r>
          </a:p>
          <a:p>
            <a:r>
              <a:rPr lang="ko-KR" altLang="en-US" sz="14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426023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카메라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916832"/>
            <a:ext cx="8784976" cy="3024336"/>
          </a:xfrm>
        </p:spPr>
        <p:txBody>
          <a:bodyPr/>
          <a:lstStyle/>
          <a:p>
            <a:r>
              <a:rPr lang="ko-KR" altLang="en-US" sz="1400" dirty="0"/>
              <a:t>메모리 해제 메서드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capture.relasee</a:t>
            </a:r>
            <a:r>
              <a:rPr lang="en-US" altLang="ko-KR" sz="1400" dirty="0"/>
              <a:t>)</a:t>
            </a:r>
            <a:r>
              <a:rPr lang="ko-KR" altLang="en-US" sz="1400" dirty="0"/>
              <a:t>로 카메라 장치에서 받아온 메모리를 해제합니다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모든 윈도우 창 제거 함수</a:t>
            </a:r>
            <a:r>
              <a:rPr lang="en-US" altLang="ko-KR" sz="1400" dirty="0"/>
              <a:t>(cv2.destroyAllWindows)</a:t>
            </a:r>
            <a:r>
              <a:rPr lang="ko-KR" altLang="en-US" sz="1400" dirty="0"/>
              <a:t>를 이용하여 모든 윈도우 창을 닫습니다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만약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윈도우 창만 닫는다면</a:t>
            </a:r>
            <a:r>
              <a:rPr lang="en-US" altLang="ko-KR" sz="1400" dirty="0"/>
              <a:t>, cv2.destroyWindow(</a:t>
            </a:r>
            <a:r>
              <a:rPr lang="en-US" altLang="ko-KR" sz="1400" dirty="0" err="1"/>
              <a:t>winname</a:t>
            </a:r>
            <a:r>
              <a:rPr lang="en-US" altLang="ko-KR" sz="1400" dirty="0"/>
              <a:t>)</a:t>
            </a:r>
            <a:r>
              <a:rPr lang="ko-KR" altLang="en-US" sz="1400" dirty="0"/>
              <a:t>으로 특정 윈도우 창만 닫을 수 있음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85CCC-1DA4-5544-E400-C92D7783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216782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5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 err="1">
                <a:solidFill>
                  <a:srgbClr val="3D4144"/>
                </a:solidFill>
                <a:effectLst/>
              </a:rPr>
              <a:t>트랙바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52A87A-8A6C-20B9-4692-256355F7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0" y="1370808"/>
            <a:ext cx="8748464" cy="41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0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 err="1">
                <a:solidFill>
                  <a:srgbClr val="3D4144"/>
                </a:solidFill>
                <a:effectLst/>
              </a:rPr>
              <a:t>트랙바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370109-55BC-DAAE-5FE3-F99C20E4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44176"/>
            <a:ext cx="5345646" cy="5969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7F2490-4E04-BEFA-6A7E-4634D3D31844}"/>
              </a:ext>
            </a:extLst>
          </p:cNvPr>
          <p:cNvSpPr txBox="1"/>
          <p:nvPr/>
        </p:nvSpPr>
        <p:spPr>
          <a:xfrm>
            <a:off x="6050760" y="934117"/>
            <a:ext cx="2841720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원본 이미지(</a:t>
            </a:r>
            <a:r>
              <a:rPr lang="ko-KR" altLang="en-US" sz="1200" dirty="0" err="1"/>
              <a:t>src</a:t>
            </a:r>
            <a:r>
              <a:rPr lang="ko-KR" altLang="en-US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선언하고, </a:t>
            </a:r>
            <a:endParaRPr lang="en-US" altLang="ko-KR" sz="1200" dirty="0"/>
          </a:p>
          <a:p>
            <a:r>
              <a:rPr lang="ko-KR" altLang="en-US" sz="1200" dirty="0" err="1"/>
              <a:t>그레이스케일을</a:t>
            </a:r>
            <a:r>
              <a:rPr lang="ko-KR" altLang="en-US" sz="1200" dirty="0"/>
              <a:t> 적용합니다.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58FC1E-F3C5-658C-03C7-D37433FE2EA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499992" y="1164950"/>
            <a:ext cx="1550768" cy="82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5F2E64-B2A5-8EB7-306F-497DDC576413}"/>
              </a:ext>
            </a:extLst>
          </p:cNvPr>
          <p:cNvSpPr txBox="1"/>
          <p:nvPr/>
        </p:nvSpPr>
        <p:spPr>
          <a:xfrm>
            <a:off x="5816014" y="1484784"/>
            <a:ext cx="3076465" cy="21236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트랙 바를 윈도우 창에 부착하기 위해선, 미리 윈도우 창에 생성된 상태여야 합니다.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윈도우 창 생성 함수(cv2.namedWindow)로 윈도우 창을 생성합니다.</a:t>
            </a:r>
            <a:br>
              <a:rPr lang="en-US" altLang="ko-KR" sz="1200" dirty="0"/>
            </a:b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cv2.namedWindow("윈도우 창 제목")을 사용해 윈도우 창을 생성합니다.</a:t>
            </a:r>
            <a:br>
              <a:rPr lang="en-US" altLang="ko-KR" sz="1200" dirty="0"/>
            </a:b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여기서, 윈도우 창 제목은 변수와 같은 기능을 합니다.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72250B7-5743-C253-9310-B086DB121072}"/>
              </a:ext>
            </a:extLst>
          </p:cNvPr>
          <p:cNvCxnSpPr>
            <a:cxnSpLocks/>
          </p:cNvCxnSpPr>
          <p:nvPr/>
        </p:nvCxnSpPr>
        <p:spPr>
          <a:xfrm flipH="1">
            <a:off x="2852335" y="2343252"/>
            <a:ext cx="2943801" cy="1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74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 err="1">
                <a:solidFill>
                  <a:srgbClr val="3D4144"/>
                </a:solidFill>
                <a:effectLst/>
              </a:rPr>
              <a:t>트랙바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BC8CBE-2395-77F6-ED4A-4F69C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908720"/>
            <a:ext cx="6103533" cy="72008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B94FC8-310E-2763-FD5E-D4E72C0120D7}"/>
              </a:ext>
            </a:extLst>
          </p:cNvPr>
          <p:cNvSpPr txBox="1">
            <a:spLocks/>
          </p:cNvSpPr>
          <p:nvPr/>
        </p:nvSpPr>
        <p:spPr bwMode="auto">
          <a:xfrm>
            <a:off x="107504" y="1628800"/>
            <a:ext cx="8712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윈도우 창이 생성되었다면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트랙 바를 생성합니다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트랙 바 생성 함수</a:t>
            </a:r>
            <a:r>
              <a:rPr lang="en-US" altLang="ko-KR" sz="1400" dirty="0"/>
              <a:t>(cv2.createTrackbar)</a:t>
            </a:r>
            <a:r>
              <a:rPr lang="ko-KR" altLang="en-US" sz="1400" dirty="0"/>
              <a:t>로 트랙 바를 생성합니다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cv2.createTrackbar("</a:t>
            </a:r>
            <a:r>
              <a:rPr lang="ko-KR" altLang="en-US" sz="1400" dirty="0"/>
              <a:t>트랙 바 이름</a:t>
            </a:r>
            <a:r>
              <a:rPr lang="en-US" altLang="ko-KR" sz="1400" dirty="0"/>
              <a:t>", "</a:t>
            </a:r>
            <a:r>
              <a:rPr lang="ko-KR" altLang="en-US" sz="1400" dirty="0"/>
              <a:t>윈도우 창 제목</a:t>
            </a:r>
            <a:r>
              <a:rPr lang="en-US" altLang="ko-KR" sz="1400" dirty="0"/>
              <a:t>", </a:t>
            </a:r>
            <a:r>
              <a:rPr lang="ko-KR" altLang="en-US" sz="1400" dirty="0"/>
              <a:t>최솟값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최댓값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ko-KR" altLang="en-US" sz="1400" dirty="0"/>
              <a:t> 함수</a:t>
            </a:r>
            <a:r>
              <a:rPr lang="en-US" altLang="ko-KR" sz="1400" dirty="0"/>
              <a:t>)</a:t>
            </a:r>
            <a:r>
              <a:rPr lang="ko-KR" altLang="en-US" sz="1400" dirty="0"/>
              <a:t>을 사용해 트랙 바를 생성합니다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트랙 바 이름은 트랙 바의 명칭이며</a:t>
            </a:r>
            <a:r>
              <a:rPr lang="en-US" altLang="ko-KR" sz="1400" dirty="0"/>
              <a:t>, </a:t>
            </a:r>
            <a:r>
              <a:rPr lang="ko-KR" altLang="en-US" sz="1400" dirty="0"/>
              <a:t>윈도우 창 제목과 같이 변수와 비슷한 역할을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윈도우 창 제목은 트랙 바를 부착할 윈도우 창을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최솟값과 최댓값은 트랙 바를 조절할 때 사용할 최소</a:t>
            </a:r>
            <a:r>
              <a:rPr lang="en-US" altLang="ko-KR" sz="1400" dirty="0"/>
              <a:t>/</a:t>
            </a:r>
            <a:r>
              <a:rPr lang="ko-KR" altLang="en-US" sz="1400" dirty="0"/>
              <a:t>최대 값을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콜백</a:t>
            </a:r>
            <a:r>
              <a:rPr lang="ko-KR" altLang="en-US" sz="1400" dirty="0"/>
              <a:t> 함수는 트랙 바의 바를 조절할 때 위치한 값을 전달합니다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/>
              <a:t>함수의 </a:t>
            </a:r>
            <a:r>
              <a:rPr lang="en-US" altLang="ko-KR" sz="1400" dirty="0"/>
              <a:t>pos</a:t>
            </a:r>
            <a:r>
              <a:rPr lang="ko-KR" altLang="en-US" sz="1400" dirty="0"/>
              <a:t>는 현재 발생한 트랙 바 값을 반환합니다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특별한 이벤트를 처리하지 않는다면</a:t>
            </a:r>
            <a:r>
              <a:rPr lang="en-US" altLang="ko-KR" sz="1400" dirty="0"/>
              <a:t>, </a:t>
            </a:r>
            <a:r>
              <a:rPr lang="ko-KR" altLang="en-US" sz="1400" dirty="0"/>
              <a:t>함수의 </a:t>
            </a:r>
            <a:r>
              <a:rPr lang="ko-KR" altLang="en-US" sz="1400" dirty="0" err="1"/>
              <a:t>반환값에</a:t>
            </a:r>
            <a:r>
              <a:rPr lang="ko-KR" altLang="en-US" sz="1400" dirty="0"/>
              <a:t> </a:t>
            </a:r>
            <a:r>
              <a:rPr lang="en-US" altLang="ko-KR" sz="1400" dirty="0"/>
              <a:t>pass</a:t>
            </a:r>
            <a:r>
              <a:rPr lang="ko-KR" altLang="en-US" sz="1400" dirty="0"/>
              <a:t>나 </a:t>
            </a:r>
            <a:r>
              <a:rPr lang="en-US" altLang="ko-KR" sz="1400" dirty="0"/>
              <a:t>return</a:t>
            </a:r>
            <a:r>
              <a:rPr lang="ko-KR" altLang="en-US" sz="1400" dirty="0"/>
              <a:t>를 사용하거나 </a:t>
            </a:r>
            <a:r>
              <a:rPr lang="en-US" altLang="ko-KR" sz="1400" dirty="0"/>
              <a:t>lambda </a:t>
            </a:r>
            <a:r>
              <a:rPr lang="ko-KR" altLang="en-US" sz="1400" dirty="0"/>
              <a:t>함수로 아무 작업을 하지 않습니다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8723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 err="1">
                <a:solidFill>
                  <a:srgbClr val="3D4144"/>
                </a:solidFill>
                <a:effectLst/>
              </a:rPr>
              <a:t>트랙바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B94FC8-310E-2763-FD5E-D4E72C0120D7}"/>
              </a:ext>
            </a:extLst>
          </p:cNvPr>
          <p:cNvSpPr txBox="1">
            <a:spLocks/>
          </p:cNvSpPr>
          <p:nvPr/>
        </p:nvSpPr>
        <p:spPr bwMode="auto">
          <a:xfrm>
            <a:off x="179512" y="1685263"/>
            <a:ext cx="8712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트랙 바 값 설정 함수</a:t>
            </a:r>
            <a:r>
              <a:rPr lang="en-US" altLang="ko-KR" sz="1400" dirty="0"/>
              <a:t>(cv2.setTrackbarPos)</a:t>
            </a:r>
            <a:r>
              <a:rPr lang="ko-KR" altLang="en-US" sz="1400" dirty="0"/>
              <a:t>로 트랙 바의 값을 설정합니다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cv2.setTrackbarPos("</a:t>
            </a:r>
            <a:r>
              <a:rPr lang="ko-KR" altLang="en-US" sz="1400" dirty="0"/>
              <a:t>트랙 바 이름</a:t>
            </a:r>
            <a:r>
              <a:rPr lang="en-US" altLang="ko-KR" sz="1400" dirty="0"/>
              <a:t>", "</a:t>
            </a:r>
            <a:r>
              <a:rPr lang="ko-KR" altLang="en-US" sz="1400" dirty="0"/>
              <a:t>윈도우 창 제목</a:t>
            </a:r>
            <a:r>
              <a:rPr lang="en-US" altLang="ko-KR" sz="1400" dirty="0"/>
              <a:t>", </a:t>
            </a:r>
            <a:r>
              <a:rPr lang="ko-KR" altLang="en-US" sz="1400" dirty="0" err="1"/>
              <a:t>설정값</a:t>
            </a:r>
            <a:r>
              <a:rPr lang="en-US" altLang="ko-KR" sz="1400" dirty="0"/>
              <a:t>)</a:t>
            </a:r>
            <a:r>
              <a:rPr lang="ko-KR" altLang="en-US" sz="1400" dirty="0"/>
              <a:t>을 사용해 트랙 바의 값을 설정합니다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트랙 바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윈도우 창 제목은 앞서 설명한 역할과 동일합니다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설정값은</a:t>
            </a:r>
            <a:r>
              <a:rPr lang="ko-KR" altLang="en-US" sz="1400" dirty="0"/>
              <a:t> 초기에 할당된 값이나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조건 등을 만족했을 때 강제로 할당할 값을 설정합니다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일반적으로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초깃값을</a:t>
            </a:r>
            <a:r>
              <a:rPr lang="ko-KR" altLang="en-US" sz="1400" dirty="0"/>
              <a:t> 할당할 때 사용합니다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0F216-8426-07C4-9789-6587785A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5" y="914325"/>
            <a:ext cx="4029637" cy="714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B021FD-82C2-3DA3-7913-D06521CE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4" y="3501008"/>
            <a:ext cx="2333951" cy="96215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C13F40-095F-3D8E-3E81-F9A486B305F6}"/>
              </a:ext>
            </a:extLst>
          </p:cNvPr>
          <p:cNvSpPr txBox="1">
            <a:spLocks/>
          </p:cNvSpPr>
          <p:nvPr/>
        </p:nvSpPr>
        <p:spPr bwMode="auto">
          <a:xfrm>
            <a:off x="215516" y="4581128"/>
            <a:ext cx="8712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/>
              <a:t>반복문</a:t>
            </a:r>
            <a:r>
              <a:rPr lang="en-US" altLang="ko-KR" sz="1400" dirty="0"/>
              <a:t>(while)</a:t>
            </a:r>
            <a:r>
              <a:rPr lang="ko-KR" altLang="en-US" sz="1400" dirty="0"/>
              <a:t>을 활용해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화면을 갱신합니다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cv2.waitKey(1)</a:t>
            </a:r>
            <a:r>
              <a:rPr lang="ko-KR" altLang="en-US" sz="1400" dirty="0"/>
              <a:t>은 </a:t>
            </a:r>
            <a:r>
              <a:rPr lang="en-US" altLang="ko-KR" sz="1400" dirty="0"/>
              <a:t>1ms</a:t>
            </a:r>
            <a:r>
              <a:rPr lang="ko-KR" altLang="en-US" sz="1400" dirty="0"/>
              <a:t>마다</a:t>
            </a:r>
            <a:r>
              <a:rPr lang="en-US" altLang="ko-KR" sz="1400" dirty="0"/>
              <a:t>, </a:t>
            </a:r>
            <a:r>
              <a:rPr lang="ko-KR" altLang="en-US" sz="1400" dirty="0"/>
              <a:t>키보드 이벤트를 감지합니다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ord</a:t>
            </a:r>
            <a:r>
              <a:rPr lang="en-US" altLang="ko-KR" sz="1400" dirty="0"/>
              <a:t>('q')</a:t>
            </a:r>
            <a:r>
              <a:rPr lang="ko-KR" altLang="en-US" sz="1400" dirty="0"/>
              <a:t>는 문자 </a:t>
            </a:r>
            <a:r>
              <a:rPr lang="en-US" altLang="ko-KR" sz="1400" dirty="0"/>
              <a:t>q</a:t>
            </a:r>
            <a:r>
              <a:rPr lang="ko-KR" altLang="en-US" sz="1400" dirty="0"/>
              <a:t>를 아스키 코드 값으로 변경합니다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즉</a:t>
            </a:r>
            <a:r>
              <a:rPr lang="en-US" altLang="ko-KR" sz="1400" dirty="0"/>
              <a:t>, 1ms </a:t>
            </a:r>
            <a:r>
              <a:rPr lang="ko-KR" altLang="en-US" sz="1400" dirty="0"/>
              <a:t>마다 값이 </a:t>
            </a:r>
            <a:r>
              <a:rPr lang="en-US" altLang="ko-KR" sz="1400" dirty="0"/>
              <a:t>q</a:t>
            </a:r>
            <a:r>
              <a:rPr lang="ko-KR" altLang="en-US" sz="1400" dirty="0"/>
              <a:t>가 눌러졌는지 확인하며</a:t>
            </a:r>
            <a:r>
              <a:rPr lang="en-US" altLang="ko-KR" sz="1400" dirty="0"/>
              <a:t>, q</a:t>
            </a:r>
            <a:r>
              <a:rPr lang="ko-KR" altLang="en-US" sz="1400" dirty="0"/>
              <a:t>가 눌러지면 반복문이 종료됩니다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반복문이 종료되면</a:t>
            </a:r>
            <a:r>
              <a:rPr lang="en-US" altLang="ko-KR" sz="1400" dirty="0"/>
              <a:t>, </a:t>
            </a:r>
            <a:r>
              <a:rPr lang="ko-KR" altLang="en-US" sz="1400" dirty="0"/>
              <a:t>모든 윈도우 창을 제거합니다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973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OpenCV </a:t>
            </a:r>
            <a:r>
              <a:rPr lang="ko-KR" altLang="en-US" b="1" i="0" dirty="0" err="1">
                <a:solidFill>
                  <a:srgbClr val="3D4144"/>
                </a:solidFill>
                <a:effectLst/>
              </a:rPr>
              <a:t>트랙바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B94FC8-310E-2763-FD5E-D4E72C0120D7}"/>
              </a:ext>
            </a:extLst>
          </p:cNvPr>
          <p:cNvSpPr txBox="1">
            <a:spLocks/>
          </p:cNvSpPr>
          <p:nvPr/>
        </p:nvSpPr>
        <p:spPr bwMode="auto">
          <a:xfrm>
            <a:off x="179512" y="2780928"/>
            <a:ext cx="8712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트랙 바 값 받기 함수</a:t>
            </a:r>
            <a:r>
              <a:rPr lang="en-US" altLang="ko-KR" sz="1400" dirty="0"/>
              <a:t>(cv2.setTrackbarPos)</a:t>
            </a:r>
            <a:r>
              <a:rPr lang="ko-KR" altLang="en-US" sz="1400" dirty="0"/>
              <a:t>로 트랙 바의 값을 받아옵니다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cv2.getTrackbarPos("</a:t>
            </a:r>
            <a:r>
              <a:rPr lang="ko-KR" altLang="en-US" sz="1400" dirty="0"/>
              <a:t>트랙 바 이름</a:t>
            </a:r>
            <a:r>
              <a:rPr lang="en-US" altLang="ko-KR" sz="1400" dirty="0"/>
              <a:t>", "</a:t>
            </a:r>
            <a:r>
              <a:rPr lang="ko-KR" altLang="en-US" sz="1400" dirty="0"/>
              <a:t>윈도우 창 제목</a:t>
            </a:r>
            <a:r>
              <a:rPr lang="en-US" altLang="ko-KR" sz="1400" dirty="0"/>
              <a:t>")</a:t>
            </a:r>
            <a:r>
              <a:rPr lang="ko-KR" altLang="en-US" sz="1400" dirty="0"/>
              <a:t>을 사용해 트랙 바의 값을 받아옵니다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트랙 바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윈도우 창 제목은 앞서 설명한 역할과 동일합니다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이때</a:t>
            </a:r>
            <a:r>
              <a:rPr lang="en-US" altLang="ko-KR" sz="1400" dirty="0"/>
              <a:t>, </a:t>
            </a:r>
            <a:r>
              <a:rPr lang="ko-KR" altLang="en-US" sz="1400" dirty="0"/>
              <a:t>다른 트랙 바 함수와 다르게 값을 반환합니다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값을 직접 다른 함수에 넣어</a:t>
            </a:r>
            <a:r>
              <a:rPr lang="en-US" altLang="ko-KR" sz="1400" dirty="0"/>
              <a:t>, </a:t>
            </a:r>
            <a:r>
              <a:rPr lang="ko-KR" altLang="en-US" sz="1400" dirty="0"/>
              <a:t>변경된 화면을 </a:t>
            </a:r>
            <a:r>
              <a:rPr lang="en-US" altLang="ko-KR" sz="1400" dirty="0"/>
              <a:t>1ms</a:t>
            </a:r>
            <a:r>
              <a:rPr lang="ko-KR" altLang="en-US" sz="1400" dirty="0"/>
              <a:t>마다 확인할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Tip : </a:t>
            </a:r>
            <a:r>
              <a:rPr lang="ko-KR" altLang="en-US" sz="1400" dirty="0"/>
              <a:t>트랙 바의 값을 변경하지 않더라도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반복문으로 인하여 연산은 계속해서 실행됩니다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7F7BB-F9E6-58F4-3C89-ECE61C97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462027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이미지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B851E6-0F54-1E94-2A48-D92E372C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975418"/>
            <a:ext cx="4839235" cy="3461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EAE562-F399-6F4D-3DD9-66A72EEC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837826"/>
            <a:ext cx="5128472" cy="3687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787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이미지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7287" y="980728"/>
            <a:ext cx="8784976" cy="3024336"/>
          </a:xfrm>
        </p:spPr>
        <p:txBody>
          <a:bodyPr/>
          <a:lstStyle/>
          <a:p>
            <a:r>
              <a:rPr lang="en-US" altLang="ko-KR" sz="1400" dirty="0"/>
              <a:t>OpenCV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래스터</a:t>
            </a:r>
            <a:r>
              <a:rPr lang="ko-KR" altLang="en-US" sz="1400" dirty="0"/>
              <a:t> 그래픽스 이미지 파일 포맷을 쉽게 불러올 수 있는 별도의 함수를 제공합니다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함수는 불러온 압축 해제된 이미지 데이터 구조에 필요한 메모리 할당과 같은 복잡한 작업을 처리하며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파일 </a:t>
            </a:r>
            <a:r>
              <a:rPr lang="ko-KR" altLang="en-US" sz="1400" dirty="0" err="1"/>
              <a:t>시그니처</a:t>
            </a:r>
            <a:r>
              <a:rPr lang="en-US" altLang="ko-KR" sz="1400" dirty="0"/>
              <a:t>(File Signature)</a:t>
            </a:r>
            <a:r>
              <a:rPr lang="ko-KR" altLang="en-US" sz="1400" dirty="0"/>
              <a:t>를 읽어 적절한 코덱을 결정합니다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OpenCV</a:t>
            </a:r>
            <a:r>
              <a:rPr lang="ko-KR" altLang="en-US" sz="1400" dirty="0"/>
              <a:t>에서 이미지를 불러올 때는 확장자를 확인하는 방식이 아닌 파일 </a:t>
            </a:r>
            <a:r>
              <a:rPr lang="ko-KR" altLang="en-US" sz="1400" dirty="0" err="1"/>
              <a:t>시그니처를</a:t>
            </a:r>
            <a:r>
              <a:rPr lang="ko-KR" altLang="en-US" sz="1400" dirty="0"/>
              <a:t> 읽어 파일의 포맷을 분석합니다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파일 </a:t>
            </a:r>
            <a:r>
              <a:rPr lang="ko-KR" altLang="en-US" sz="1400" dirty="0" err="1"/>
              <a:t>시그니처는</a:t>
            </a:r>
            <a:r>
              <a:rPr lang="ko-KR" altLang="en-US" sz="1400" dirty="0"/>
              <a:t> 파일 매직 넘버</a:t>
            </a:r>
            <a:r>
              <a:rPr lang="en-US" altLang="ko-KR" sz="1400" dirty="0"/>
              <a:t>(File Magic Number)</a:t>
            </a:r>
            <a:r>
              <a:rPr lang="ko-KR" altLang="en-US" sz="1400" dirty="0"/>
              <a:t>라고도 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각 파일 형식마다 몇 개의 바이트가 지정되어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예를 들어</a:t>
            </a:r>
            <a:r>
              <a:rPr lang="en-US" altLang="ko-KR" sz="1400" dirty="0"/>
              <a:t>, PNG </a:t>
            </a:r>
            <a:r>
              <a:rPr lang="ko-KR" altLang="en-US" sz="1400" dirty="0"/>
              <a:t>확장자의 경우 </a:t>
            </a:r>
            <a:r>
              <a:rPr lang="en-US" altLang="ko-KR" sz="1400" dirty="0"/>
              <a:t>89 50 4E 47 … </a:t>
            </a:r>
            <a:r>
              <a:rPr lang="ko-KR" altLang="en-US" sz="1400" dirty="0"/>
              <a:t>형태로 파일 헤더에 포함되어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이미지 입력 함수는 운영체제의 코덱을 사용해 운영체제 별로 </a:t>
            </a:r>
            <a:r>
              <a:rPr lang="ko-KR" altLang="en-US" sz="1400" dirty="0" err="1"/>
              <a:t>픽셀값이</a:t>
            </a:r>
            <a:r>
              <a:rPr lang="ko-KR" altLang="en-US" sz="1400" dirty="0"/>
              <a:t> 다를 수 있습니다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E221F-310A-F9C1-2451-0F46D14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293095"/>
            <a:ext cx="5832648" cy="21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9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이미지 출력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4FB7BD-B65C-7CE2-19A1-B9015894BA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487853"/>
            <a:ext cx="8784976" cy="1076475"/>
          </a:xfrm>
        </p:spPr>
        <p:txBody>
          <a:bodyPr/>
          <a:lstStyle/>
          <a:p>
            <a:r>
              <a:rPr lang="ko-KR" altLang="en-US" sz="1400" dirty="0"/>
              <a:t>이미지 입력 함수</a:t>
            </a:r>
            <a:r>
              <a:rPr lang="en-US" altLang="ko-KR" sz="1400" dirty="0"/>
              <a:t>(cv2.imread)</a:t>
            </a:r>
            <a:r>
              <a:rPr lang="ko-KR" altLang="en-US" sz="1400" dirty="0"/>
              <a:t>를 통해 로컬 경로의 이미지 파일을 읽어올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image = cv2.imread(</a:t>
            </a:r>
            <a:r>
              <a:rPr lang="en-US" altLang="ko-KR" sz="1400" dirty="0" err="1"/>
              <a:t>fileName</a:t>
            </a:r>
            <a:r>
              <a:rPr lang="en-US" altLang="ko-KR" sz="1400" dirty="0"/>
              <a:t>, flags)</a:t>
            </a:r>
            <a:r>
              <a:rPr lang="ko-KR" altLang="en-US" sz="1400" dirty="0"/>
              <a:t>는 파일 경로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fileName</a:t>
            </a:r>
            <a:r>
              <a:rPr lang="en-US" altLang="ko-KR" sz="1400" dirty="0"/>
              <a:t>)</a:t>
            </a:r>
            <a:r>
              <a:rPr lang="ko-KR" altLang="en-US" sz="1400" dirty="0"/>
              <a:t>의 이미지 파일을 플래그</a:t>
            </a:r>
            <a:r>
              <a:rPr lang="en-US" altLang="ko-KR" sz="1400" dirty="0"/>
              <a:t>(flags) </a:t>
            </a:r>
            <a:r>
              <a:rPr lang="ko-KR" altLang="en-US" sz="1400" dirty="0"/>
              <a:t>설정에 따라 불러옵니다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파일 경로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fileName</a:t>
            </a:r>
            <a:r>
              <a:rPr lang="en-US" altLang="ko-KR" sz="1400" dirty="0"/>
              <a:t>)</a:t>
            </a:r>
            <a:r>
              <a:rPr lang="ko-KR" altLang="en-US" sz="1400" dirty="0"/>
              <a:t>는 상대 경로 또는 절대 경로를 사용하여 이미지를 불러옵니다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flags</a:t>
            </a:r>
            <a:r>
              <a:rPr lang="ko-KR" altLang="en-US" sz="1400" dirty="0"/>
              <a:t>은 이미지를 초기에 불러올 때 적용할 초기 상태를 의미합니다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52D2C1-B849-EE3D-4A2A-BB1F191E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4601217" cy="4953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D1F306-542B-7008-2CAA-EAF9BB0A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32631"/>
            <a:ext cx="5616624" cy="33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46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6772</TotalTime>
  <Words>5511</Words>
  <Application>Microsoft Office PowerPoint</Application>
  <PresentationFormat>화면 슬라이드 쇼(4:3)</PresentationFormat>
  <Paragraphs>411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Wingdings</vt:lpstr>
      <vt:lpstr>Arial</vt:lpstr>
      <vt:lpstr>HY견고딕</vt:lpstr>
      <vt:lpstr>나눔손글씨 펜</vt:lpstr>
      <vt:lpstr>맑은 고딕</vt:lpstr>
      <vt:lpstr>1_Office 테마</vt:lpstr>
      <vt:lpstr>1장</vt:lpstr>
      <vt:lpstr> OpenCV 설치</vt:lpstr>
      <vt:lpstr>OpenCV 카메라 출력</vt:lpstr>
      <vt:lpstr>OpenCV 카메라 출력</vt:lpstr>
      <vt:lpstr>OpenCV 카메라 출력</vt:lpstr>
      <vt:lpstr>OpenCV 카메라 출력</vt:lpstr>
      <vt:lpstr>OpenCV 이미지 출력</vt:lpstr>
      <vt:lpstr>OpenCV 이미지 출력</vt:lpstr>
      <vt:lpstr>OpenCV 이미지 출력</vt:lpstr>
      <vt:lpstr>OpenCV 이미지 출력</vt:lpstr>
      <vt:lpstr>OpenCV 대칭</vt:lpstr>
      <vt:lpstr>OpenCV 대칭</vt:lpstr>
      <vt:lpstr>OpenCV 대칭</vt:lpstr>
      <vt:lpstr>OpenCV 회전</vt:lpstr>
      <vt:lpstr>OpenCV 회전</vt:lpstr>
      <vt:lpstr>OpenCV 회전</vt:lpstr>
      <vt:lpstr>OpenCV 확대/축소</vt:lpstr>
      <vt:lpstr>OpenCV 확대/축소</vt:lpstr>
      <vt:lpstr>OpenCV 확대/축소</vt:lpstr>
      <vt:lpstr>OpenCV 크기조절</vt:lpstr>
      <vt:lpstr>OpenCV 크기조절</vt:lpstr>
      <vt:lpstr>OpenCV 크기조절</vt:lpstr>
      <vt:lpstr>OpenCV 크기조절</vt:lpstr>
      <vt:lpstr>OpenCV 자르기</vt:lpstr>
      <vt:lpstr>OpenCV 자르기</vt:lpstr>
      <vt:lpstr>OpenCV 자르기</vt:lpstr>
      <vt:lpstr>OpenCV 색상 공간 변환(Convert Color)</vt:lpstr>
      <vt:lpstr>OpenCV 색상 공간 변환(Convert Color)</vt:lpstr>
      <vt:lpstr>OpenCV 색상 공간 변환(Convert Color)</vt:lpstr>
      <vt:lpstr>OpenCV 역상(Reverse Image)</vt:lpstr>
      <vt:lpstr>OpenCV 역상(Reverse Image)</vt:lpstr>
      <vt:lpstr>OpenCV 이진화(Binary)</vt:lpstr>
      <vt:lpstr>OpenCV 이진화(Binary)</vt:lpstr>
      <vt:lpstr>OpenCV 이진화(Binary)</vt:lpstr>
      <vt:lpstr>OpenCV 흐림 효과(Blur)</vt:lpstr>
      <vt:lpstr>OpenCV 흐림 효과(Blur)</vt:lpstr>
      <vt:lpstr>OpenCV 흐림 효과(Blur)</vt:lpstr>
      <vt:lpstr>OpenCV 흐림 효과(Blur)</vt:lpstr>
      <vt:lpstr>OpenCV 가장자리 검출(Edge)</vt:lpstr>
      <vt:lpstr>OpenCV 가장자리 검출(Edge)</vt:lpstr>
      <vt:lpstr>OpenCV 채널 분리(Split) 및 병합(Merge)</vt:lpstr>
      <vt:lpstr>OpenCV 채널 분리(Split) 및 병합(Merge)</vt:lpstr>
      <vt:lpstr>OpenCV 채널 분리(Split) 및 병합(Merge)</vt:lpstr>
      <vt:lpstr>OpenCV 채널 분리(Split) 및 병합(Merge)</vt:lpstr>
      <vt:lpstr>OpenCV 모폴로지 변환 </vt:lpstr>
      <vt:lpstr>OpenCV 채널 분리(Split) 및 병합(Merge)</vt:lpstr>
      <vt:lpstr>OpenCV 채널 분리(Split) 및 병합(Merge)</vt:lpstr>
      <vt:lpstr>OpenCV 채널 분리(Split) 및 병합(Merge)</vt:lpstr>
      <vt:lpstr>OpenCV 이미지 연산 - 1</vt:lpstr>
      <vt:lpstr>OpenCV 이미지 연산 - 1</vt:lpstr>
      <vt:lpstr>OpenCV 이미지 연산 - 1</vt:lpstr>
      <vt:lpstr>OpenCV 이미지 연산 - 2</vt:lpstr>
      <vt:lpstr>OpenCV 이미지 연산 - 2</vt:lpstr>
      <vt:lpstr>OpenCV 히스토그램</vt:lpstr>
      <vt:lpstr>OpenCV 히스토그램</vt:lpstr>
      <vt:lpstr>OpenCV 히스토그램</vt:lpstr>
      <vt:lpstr>OpenCV 히스토그램</vt:lpstr>
      <vt:lpstr>OpenCV 히스토그램</vt:lpstr>
      <vt:lpstr>OpenCV 히스토그램</vt:lpstr>
      <vt:lpstr>OpenCV 트랙바</vt:lpstr>
      <vt:lpstr>OpenCV 트랙바</vt:lpstr>
      <vt:lpstr>OpenCV 트랙바</vt:lpstr>
      <vt:lpstr>OpenCV 트랙바</vt:lpstr>
      <vt:lpstr>OpenCV 트랙바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이준표</cp:lastModifiedBy>
  <cp:revision>1553</cp:revision>
  <dcterms:created xsi:type="dcterms:W3CDTF">2006-10-05T04:04:58Z</dcterms:created>
  <dcterms:modified xsi:type="dcterms:W3CDTF">2022-07-14T06:42:58Z</dcterms:modified>
</cp:coreProperties>
</file>